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9" r:id="rId3"/>
    <p:sldId id="260" r:id="rId4"/>
    <p:sldId id="275" r:id="rId5"/>
    <p:sldId id="312" r:id="rId6"/>
    <p:sldId id="261" r:id="rId7"/>
    <p:sldId id="314" r:id="rId8"/>
    <p:sldId id="307" r:id="rId9"/>
    <p:sldId id="306" r:id="rId10"/>
    <p:sldId id="272" r:id="rId11"/>
    <p:sldId id="315" r:id="rId12"/>
    <p:sldId id="316" r:id="rId13"/>
    <p:sldId id="342" r:id="rId14"/>
    <p:sldId id="291" r:id="rId15"/>
    <p:sldId id="317" r:id="rId16"/>
    <p:sldId id="335" r:id="rId17"/>
    <p:sldId id="336" r:id="rId18"/>
    <p:sldId id="334" r:id="rId19"/>
    <p:sldId id="337" r:id="rId20"/>
    <p:sldId id="293" r:id="rId21"/>
    <p:sldId id="278" r:id="rId22"/>
    <p:sldId id="318" r:id="rId23"/>
    <p:sldId id="319" r:id="rId24"/>
    <p:sldId id="294" r:id="rId25"/>
    <p:sldId id="295" r:id="rId26"/>
    <p:sldId id="296" r:id="rId27"/>
    <p:sldId id="283" r:id="rId28"/>
    <p:sldId id="281" r:id="rId29"/>
    <p:sldId id="321" r:id="rId30"/>
    <p:sldId id="322" r:id="rId31"/>
    <p:sldId id="282" r:id="rId32"/>
    <p:sldId id="323" r:id="rId33"/>
    <p:sldId id="284" r:id="rId34"/>
    <p:sldId id="343" r:id="rId35"/>
    <p:sldId id="324" r:id="rId36"/>
    <p:sldId id="325" r:id="rId37"/>
    <p:sldId id="326" r:id="rId38"/>
    <p:sldId id="285" r:id="rId39"/>
    <p:sldId id="344" r:id="rId40"/>
    <p:sldId id="286" r:id="rId41"/>
    <p:sldId id="299" r:id="rId42"/>
    <p:sldId id="327" r:id="rId43"/>
    <p:sldId id="339" r:id="rId44"/>
    <p:sldId id="340" r:id="rId45"/>
    <p:sldId id="331" r:id="rId46"/>
    <p:sldId id="328" r:id="rId47"/>
    <p:sldId id="332" r:id="rId48"/>
    <p:sldId id="338" r:id="rId49"/>
    <p:sldId id="341" r:id="rId50"/>
    <p:sldId id="333" r:id="rId51"/>
    <p:sldId id="30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86" d="100"/>
          <a:sy n="86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D48B-FE26-4ACA-8FF7-0A728ABA59C6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79F5-CA67-4D2D-945E-15568AF0C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9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B39E8B-4698-4EFD-B9CA-6D819CF048F0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79F5-CA67-4D2D-945E-15568AF0CE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0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79F5-CA67-4D2D-945E-15568AF0CE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0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79F5-CA67-4D2D-945E-15568AF0CEC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0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FCC13556-5A70-42F4-B5F9-590B16FF16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9EBD2762-9C42-4975-8F72-D77CD00A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a-IR">
              <a:ea typeface="新細明體" panose="02020500000000000000" pitchFamily="18" charset="-120"/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349B7E46-4AAE-4360-BE6D-250163B53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029AE17-9651-4B39-AC1A-19B81E45DFCA}" type="slidenum">
              <a:rPr lang="en-US" altLang="fa-IR"/>
              <a:pPr eaLnBrk="1" hangingPunct="1"/>
              <a:t>49</a:t>
            </a:fld>
            <a:endParaRPr lang="en-US" alt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vtoday.com/articles/2018-sept/considering-a-new-approach-to-treatment-of-uncontrolled-hypertension-with-the-rox-coupler-dev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Resistant Hypertension:</a:t>
            </a:r>
            <a:br>
              <a:rPr lang="en-US" dirty="0" smtClean="0"/>
            </a:br>
            <a:r>
              <a:rPr lang="en-US" dirty="0" smtClean="0"/>
              <a:t>Definition, Prevalence and Clinical Implications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6106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Mohammmadreza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Taban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Internist-cardiologist , Fellowship of Heart failure &amp; Transplantation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Tabriz university of medical science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Cardiovascular Risk in Resistant HTN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 years follow-up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Events:  fatal/nonfatal MI, revascularization (CAD or PVD), CHF, stroke and ESRD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Event-rate per 100 patient-yrs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True Responders, </a:t>
            </a:r>
            <a:r>
              <a:rPr lang="en-US" sz="2600" dirty="0" smtClean="0">
                <a:solidFill>
                  <a:srgbClr val="FF0000"/>
                </a:solidFill>
              </a:rPr>
              <a:t>n = 340</a:t>
            </a:r>
            <a:r>
              <a:rPr lang="en-US" sz="3000" b="1" dirty="0" smtClean="0">
                <a:solidFill>
                  <a:srgbClr val="FF0000"/>
                </a:solidFill>
              </a:rPr>
              <a:t>,      rate= 0.87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Masked HTN,        </a:t>
            </a:r>
            <a:r>
              <a:rPr lang="en-US" sz="2600" dirty="0" smtClean="0">
                <a:solidFill>
                  <a:srgbClr val="FF0000"/>
                </a:solidFill>
              </a:rPr>
              <a:t>n = 126</a:t>
            </a:r>
            <a:r>
              <a:rPr lang="en-US" sz="3000" b="1" dirty="0" smtClean="0">
                <a:solidFill>
                  <a:srgbClr val="FF0000"/>
                </a:solidFill>
              </a:rPr>
              <a:t>,      rate= 2.42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False Resistant</a:t>
            </a:r>
            <a:r>
              <a:rPr lang="en-US" sz="2600" dirty="0" smtClean="0">
                <a:solidFill>
                  <a:srgbClr val="FF0000"/>
                </a:solidFill>
              </a:rPr>
              <a:t>,      n = 146</a:t>
            </a:r>
            <a:r>
              <a:rPr lang="en-US" sz="3000" b="1" dirty="0" smtClean="0">
                <a:solidFill>
                  <a:srgbClr val="FF0000"/>
                </a:solidFill>
              </a:rPr>
              <a:t>,      rate= 1.2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True Resistant ,     </a:t>
            </a:r>
            <a:r>
              <a:rPr lang="en-US" sz="3000" dirty="0" smtClean="0">
                <a:solidFill>
                  <a:srgbClr val="FF0000"/>
                </a:solidFill>
              </a:rPr>
              <a:t>n = 130</a:t>
            </a:r>
            <a:r>
              <a:rPr lang="en-US" sz="3000" b="1" dirty="0" smtClean="0">
                <a:solidFill>
                  <a:srgbClr val="FF0000"/>
                </a:solidFill>
              </a:rPr>
              <a:t>,     rate=  4.1</a:t>
            </a:r>
          </a:p>
        </p:txBody>
      </p:sp>
    </p:spTree>
    <p:extLst>
      <p:ext uri="{BB962C8B-B14F-4D97-AF65-F5344CB8AC3E}">
        <p14:creationId xmlns:p14="http://schemas.microsoft.com/office/powerpoint/2010/main" val="39554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52600"/>
            <a:ext cx="783060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Diagnostic </a:t>
            </a:r>
            <a:r>
              <a:rPr lang="en-GB" sz="3200" dirty="0"/>
              <a:t>approach of resistant </a:t>
            </a:r>
            <a:r>
              <a:rPr lang="en-GB" sz="3200" dirty="0" smtClean="0"/>
              <a:t>hypertension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32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07203" cy="59436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981200" y="76200"/>
            <a:ext cx="44859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Diagnostic approach of resistant hypertension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6476999"/>
            <a:ext cx="8915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The Road to </a:t>
            </a:r>
            <a:r>
              <a:rPr lang="en-GB" sz="1400" dirty="0" smtClean="0"/>
              <a:t>Better</a:t>
            </a:r>
            <a:r>
              <a:rPr lang="fa-IR" sz="1400" dirty="0" smtClean="0"/>
              <a:t> </a:t>
            </a:r>
            <a:r>
              <a:rPr lang="en-GB" sz="1400" dirty="0" smtClean="0"/>
              <a:t>Management </a:t>
            </a:r>
            <a:r>
              <a:rPr lang="en-GB" sz="1400" dirty="0"/>
              <a:t>in </a:t>
            </a:r>
            <a:r>
              <a:rPr lang="en-GB" sz="1400" dirty="0" smtClean="0"/>
              <a:t>Resistant</a:t>
            </a:r>
            <a:r>
              <a:rPr lang="fa-IR" sz="1400" dirty="0" smtClean="0"/>
              <a:t> </a:t>
            </a:r>
            <a:r>
              <a:rPr lang="en-GB" sz="1400" dirty="0" smtClean="0"/>
              <a:t>Hypertension—Diagnostic and</a:t>
            </a:r>
            <a:r>
              <a:rPr lang="fa-IR" sz="1400" dirty="0" smtClean="0"/>
              <a:t> </a:t>
            </a:r>
            <a:r>
              <a:rPr lang="en-GB" sz="1400" dirty="0" smtClean="0"/>
              <a:t>Therapeutic </a:t>
            </a:r>
            <a:r>
              <a:rPr lang="en-GB" sz="1400" dirty="0"/>
              <a:t>Insights. </a:t>
            </a:r>
            <a:r>
              <a:rPr lang="en-GB" sz="1400" dirty="0" smtClean="0"/>
              <a:t>Pharmaceutics </a:t>
            </a:r>
            <a:r>
              <a:rPr lang="en-GB" sz="1400" b="1" dirty="0" smtClean="0"/>
              <a:t>2021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83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76200"/>
            <a:ext cx="44859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Diagnostic approach of resistant hypertension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6476999"/>
            <a:ext cx="8915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The Road to </a:t>
            </a:r>
            <a:r>
              <a:rPr lang="en-GB" sz="1400" dirty="0" smtClean="0"/>
              <a:t>Better</a:t>
            </a:r>
            <a:r>
              <a:rPr lang="fa-IR" sz="1400" dirty="0" smtClean="0"/>
              <a:t> </a:t>
            </a:r>
            <a:r>
              <a:rPr lang="en-GB" sz="1400" dirty="0" smtClean="0"/>
              <a:t>Management </a:t>
            </a:r>
            <a:r>
              <a:rPr lang="en-GB" sz="1400" dirty="0"/>
              <a:t>in </a:t>
            </a:r>
            <a:r>
              <a:rPr lang="en-GB" sz="1400" dirty="0" smtClean="0"/>
              <a:t>Resistant</a:t>
            </a:r>
            <a:r>
              <a:rPr lang="fa-IR" sz="1400" dirty="0" smtClean="0"/>
              <a:t> </a:t>
            </a:r>
            <a:r>
              <a:rPr lang="en-GB" sz="1400" dirty="0" smtClean="0"/>
              <a:t>Hypertension—Diagnostic and</a:t>
            </a:r>
            <a:r>
              <a:rPr lang="fa-IR" sz="1400" dirty="0" smtClean="0"/>
              <a:t> </a:t>
            </a:r>
            <a:r>
              <a:rPr lang="en-GB" sz="1400" dirty="0" smtClean="0"/>
              <a:t>Therapeutic </a:t>
            </a:r>
            <a:r>
              <a:rPr lang="en-GB" sz="1400" dirty="0"/>
              <a:t>Insights. </a:t>
            </a:r>
            <a:r>
              <a:rPr lang="en-GB" sz="1400" dirty="0" smtClean="0"/>
              <a:t>Pharmaceutics </a:t>
            </a:r>
            <a:r>
              <a:rPr lang="en-GB" sz="1400" b="1" dirty="0" smtClean="0"/>
              <a:t>2021</a:t>
            </a:r>
            <a:endParaRPr lang="en-GB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082749"/>
            <a:ext cx="8524875" cy="464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1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/>
              <a:t>Diagnostic approach to resistant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(1) The history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FF0000"/>
                </a:solidFill>
              </a:rPr>
              <a:t>lifestyle</a:t>
            </a:r>
            <a:r>
              <a:rPr lang="en-GB" sz="2600" dirty="0" smtClean="0"/>
              <a:t> </a:t>
            </a:r>
            <a:r>
              <a:rPr lang="en-GB" sz="2600" dirty="0"/>
              <a:t>characteristics, </a:t>
            </a:r>
            <a:endParaRPr lang="en-GB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FF0000"/>
                </a:solidFill>
              </a:rPr>
              <a:t>alcohol</a:t>
            </a:r>
            <a:r>
              <a:rPr lang="en-GB" sz="2600" dirty="0" smtClean="0"/>
              <a:t> and</a:t>
            </a:r>
            <a:r>
              <a:rPr lang="fa-IR" sz="2600" dirty="0" smtClean="0"/>
              <a:t> </a:t>
            </a:r>
            <a:r>
              <a:rPr lang="en-GB" sz="2600" dirty="0" smtClean="0">
                <a:solidFill>
                  <a:srgbClr val="FF0000"/>
                </a:solidFill>
              </a:rPr>
              <a:t>dietary</a:t>
            </a:r>
            <a:r>
              <a:rPr lang="en-GB" sz="2600" dirty="0" smtClean="0"/>
              <a:t> </a:t>
            </a:r>
            <a:r>
              <a:rPr lang="en-GB" sz="2600" dirty="0">
                <a:solidFill>
                  <a:srgbClr val="FF0000"/>
                </a:solidFill>
              </a:rPr>
              <a:t>sodium</a:t>
            </a:r>
            <a:r>
              <a:rPr lang="en-GB" sz="2600" dirty="0"/>
              <a:t> intake, </a:t>
            </a:r>
            <a:endParaRPr lang="en-GB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interfering </a:t>
            </a:r>
            <a:r>
              <a:rPr lang="en-GB" sz="2600" dirty="0">
                <a:solidFill>
                  <a:srgbClr val="FF0000"/>
                </a:solidFill>
              </a:rPr>
              <a:t>drugs or substances</a:t>
            </a:r>
            <a:r>
              <a:rPr lang="en-GB" sz="2600" dirty="0"/>
              <a:t>, </a:t>
            </a:r>
            <a:endParaRPr lang="en-GB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rgbClr val="FF0000"/>
                </a:solidFill>
              </a:rPr>
              <a:t>sleep</a:t>
            </a:r>
            <a:r>
              <a:rPr lang="fa-IR" sz="2600" dirty="0" smtClean="0">
                <a:solidFill>
                  <a:srgbClr val="FF0000"/>
                </a:solidFill>
              </a:rPr>
              <a:t> </a:t>
            </a:r>
            <a:r>
              <a:rPr lang="en-GB" sz="2600" dirty="0" smtClean="0">
                <a:solidFill>
                  <a:srgbClr val="FF0000"/>
                </a:solidFill>
              </a:rPr>
              <a:t>history</a:t>
            </a:r>
            <a:r>
              <a:rPr lang="en-GB" sz="2600" dirty="0" smtClean="0"/>
              <a:t>.</a:t>
            </a:r>
            <a:endParaRPr lang="fa-IR" sz="2600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(2) A physical examination, </a:t>
            </a: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presence of</a:t>
            </a:r>
            <a:r>
              <a:rPr lang="fa-IR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HMOD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(hypertension mediated organ damage)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signs of </a:t>
            </a:r>
            <a:r>
              <a:rPr lang="en-GB" dirty="0" smtClean="0">
                <a:solidFill>
                  <a:srgbClr val="FF0000"/>
                </a:solidFill>
              </a:rPr>
              <a:t>secondary hypertension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(3) The nature and dosing of the antihypertensive </a:t>
            </a:r>
            <a:r>
              <a:rPr lang="en-GB" dirty="0" smtClean="0">
                <a:solidFill>
                  <a:srgbClr val="FF0000"/>
                </a:solidFill>
              </a:rPr>
              <a:t>treatme</a:t>
            </a:r>
            <a:r>
              <a:rPr lang="en-GB" dirty="0">
                <a:solidFill>
                  <a:srgbClr val="FF0000"/>
                </a:solidFill>
              </a:rPr>
              <a:t>nt</a:t>
            </a:r>
            <a:r>
              <a:rPr lang="en-GB" dirty="0"/>
              <a:t>.</a:t>
            </a:r>
            <a:endParaRPr lang="fa-IR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(4) </a:t>
            </a:r>
            <a:r>
              <a:rPr lang="en-GB" b="1" dirty="0">
                <a:solidFill>
                  <a:srgbClr val="FF0000"/>
                </a:solidFill>
              </a:rPr>
              <a:t>Confirmation</a:t>
            </a:r>
            <a:r>
              <a:rPr lang="en-GB" b="1" dirty="0"/>
              <a:t> of treatment resistance </a:t>
            </a:r>
            <a:r>
              <a:rPr lang="en-GB" dirty="0"/>
              <a:t>by out-of-office BP </a:t>
            </a:r>
            <a:r>
              <a:rPr lang="en-GB" dirty="0" smtClean="0"/>
              <a:t>measurement</a:t>
            </a:r>
            <a:r>
              <a:rPr lang="fa-IR" dirty="0" smtClean="0"/>
              <a:t>  </a:t>
            </a:r>
            <a:r>
              <a:rPr lang="en-GB" dirty="0" smtClean="0"/>
              <a:t>( </a:t>
            </a:r>
            <a:r>
              <a:rPr lang="en-GB" dirty="0"/>
              <a:t>ABPM or HBPM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(5) </a:t>
            </a:r>
            <a:r>
              <a:rPr lang="en-GB" sz="3600" b="1" dirty="0">
                <a:solidFill>
                  <a:srgbClr val="FF0000"/>
                </a:solidFill>
              </a:rPr>
              <a:t>Laboratory tests </a:t>
            </a:r>
            <a:r>
              <a:rPr lang="en-GB" sz="3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electrolyte </a:t>
            </a:r>
            <a:r>
              <a:rPr lang="en-GB" dirty="0"/>
              <a:t>abnormalities (</a:t>
            </a:r>
            <a:r>
              <a:rPr lang="en-GB" dirty="0">
                <a:solidFill>
                  <a:srgbClr val="FF0000"/>
                </a:solidFill>
              </a:rPr>
              <a:t>hypokalaemia</a:t>
            </a:r>
            <a:r>
              <a:rPr lang="en-GB" dirty="0" smtClean="0"/>
              <a:t>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associated </a:t>
            </a:r>
            <a:r>
              <a:rPr lang="en-GB" dirty="0"/>
              <a:t>risk factors (</a:t>
            </a:r>
            <a:r>
              <a:rPr lang="en-GB" dirty="0">
                <a:solidFill>
                  <a:srgbClr val="FF0000"/>
                </a:solidFill>
              </a:rPr>
              <a:t>diabetes</a:t>
            </a:r>
            <a:r>
              <a:rPr lang="en-GB" dirty="0"/>
              <a:t>),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organ </a:t>
            </a:r>
            <a:r>
              <a:rPr lang="en-GB" dirty="0"/>
              <a:t>damage (</a:t>
            </a:r>
            <a:r>
              <a:rPr lang="en-GB" dirty="0" smtClean="0"/>
              <a:t>advance </a:t>
            </a:r>
            <a:r>
              <a:rPr lang="en-GB" dirty="0" smtClean="0">
                <a:solidFill>
                  <a:srgbClr val="FF0000"/>
                </a:solidFill>
              </a:rPr>
              <a:t>renal</a:t>
            </a:r>
            <a:r>
              <a:rPr lang="en-GB" dirty="0" smtClean="0"/>
              <a:t> </a:t>
            </a:r>
            <a:r>
              <a:rPr lang="en-GB" dirty="0"/>
              <a:t>dysfunction),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secondary hypertension</a:t>
            </a:r>
            <a:r>
              <a:rPr lang="en-GB" dirty="0" smtClean="0"/>
              <a:t>: </a:t>
            </a:r>
            <a:r>
              <a:rPr lang="en-GB" dirty="0"/>
              <a:t>primary </a:t>
            </a:r>
            <a:r>
              <a:rPr lang="en-GB" dirty="0" err="1"/>
              <a:t>aldosteronism</a:t>
            </a:r>
            <a:r>
              <a:rPr lang="en-GB" dirty="0"/>
              <a:t> </a:t>
            </a:r>
            <a:r>
              <a:rPr lang="en-GB" dirty="0" smtClean="0"/>
              <a:t>, atherosclerotic </a:t>
            </a:r>
            <a:r>
              <a:rPr lang="en-GB" dirty="0"/>
              <a:t>renal artery stenosis ( in older patients or with CKD)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(6) </a:t>
            </a:r>
            <a:r>
              <a:rPr lang="en-GB" b="1" dirty="0">
                <a:solidFill>
                  <a:srgbClr val="FF0000"/>
                </a:solidFill>
              </a:rPr>
              <a:t>Confirmation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of adherence </a:t>
            </a:r>
            <a:r>
              <a:rPr lang="en-GB" b="1" dirty="0"/>
              <a:t>to BP-lowering therapy.</a:t>
            </a:r>
          </a:p>
        </p:txBody>
      </p:sp>
    </p:spTree>
    <p:extLst>
      <p:ext uri="{BB962C8B-B14F-4D97-AF65-F5344CB8AC3E}">
        <p14:creationId xmlns:p14="http://schemas.microsoft.com/office/powerpoint/2010/main" val="42942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Confirm Treatment </a:t>
            </a:r>
            <a:r>
              <a:rPr lang="en-GB" b="1" dirty="0" smtClean="0">
                <a:solidFill>
                  <a:srgbClr val="FF0000"/>
                </a:solidFill>
              </a:rPr>
              <a:t>Resistance:  </a:t>
            </a:r>
            <a:r>
              <a:rPr lang="en-GB" dirty="0"/>
              <a:t>ABPM and, if not available, </a:t>
            </a:r>
            <a:r>
              <a:rPr lang="en-GB" dirty="0" smtClean="0"/>
              <a:t>HBPM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F0"/>
                </a:solidFill>
              </a:rPr>
              <a:t>White-coat uncontrolled </a:t>
            </a:r>
            <a:r>
              <a:rPr lang="en-GB" b="1" dirty="0" smtClean="0">
                <a:solidFill>
                  <a:srgbClr val="00B0F0"/>
                </a:solidFill>
              </a:rPr>
              <a:t>HTN </a:t>
            </a:r>
            <a:endParaRPr lang="en-GB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F0"/>
                </a:solidFill>
              </a:rPr>
              <a:t> Masked uncontrolled </a:t>
            </a:r>
            <a:r>
              <a:rPr lang="en-GB" b="1" dirty="0" smtClean="0">
                <a:solidFill>
                  <a:srgbClr val="00B0F0"/>
                </a:solidFill>
              </a:rPr>
              <a:t>HTN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F0"/>
                </a:solidFill>
              </a:rPr>
              <a:t>Sustained </a:t>
            </a:r>
            <a:r>
              <a:rPr lang="en-GB" b="1" dirty="0">
                <a:solidFill>
                  <a:srgbClr val="00B0F0"/>
                </a:solidFill>
              </a:rPr>
              <a:t>uncontrolled </a:t>
            </a:r>
            <a:r>
              <a:rPr lang="en-GB" b="1" dirty="0" smtClean="0">
                <a:solidFill>
                  <a:srgbClr val="00B0F0"/>
                </a:solidFill>
              </a:rPr>
              <a:t>HTN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Exclude </a:t>
            </a:r>
            <a:r>
              <a:rPr lang="en-GB" b="1" dirty="0" smtClean="0">
                <a:solidFill>
                  <a:srgbClr val="FF0000"/>
                </a:solidFill>
              </a:rPr>
              <a:t>Pseudo-resistance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Exclude Drug-Related Resistant </a:t>
            </a:r>
            <a:r>
              <a:rPr lang="en-GB" b="1" dirty="0" smtClean="0">
                <a:solidFill>
                  <a:srgbClr val="FF0000"/>
                </a:solidFill>
              </a:rPr>
              <a:t>Hypertension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Exclude Secondary Causes of </a:t>
            </a:r>
            <a:r>
              <a:rPr lang="en-GB" b="1" dirty="0" smtClean="0">
                <a:solidFill>
                  <a:srgbClr val="FF0000"/>
                </a:solidFill>
              </a:rPr>
              <a:t>Hypertension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2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Lifestyle factors.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Dietary salt consumption:  </a:t>
            </a:r>
          </a:p>
          <a:p>
            <a:pPr lvl="2" eaLnBrk="1" hangingPunct="1">
              <a:buFont typeface="Arial" charset="0"/>
              <a:buNone/>
            </a:pPr>
            <a:r>
              <a:rPr lang="en-US" altLang="en-US" sz="1800" dirty="0" smtClean="0"/>
              <a:t>Assessment of 24 hrs. </a:t>
            </a:r>
            <a:r>
              <a:rPr lang="en-US" altLang="en-US" sz="1800" dirty="0" err="1" smtClean="0"/>
              <a:t>UNa</a:t>
            </a:r>
            <a:r>
              <a:rPr lang="en-US" altLang="en-US" sz="1800" dirty="0" smtClean="0"/>
              <a:t> excretion (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goal &lt;100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meq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/24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hrs</a:t>
            </a:r>
            <a:r>
              <a:rPr lang="en-US" altLang="en-US" sz="1800" dirty="0" smtClean="0"/>
              <a:t>).</a:t>
            </a:r>
          </a:p>
          <a:p>
            <a:pPr lvl="2" eaLnBrk="1" hangingPunct="1">
              <a:buFont typeface="Arial" charset="0"/>
              <a:buNone/>
            </a:pPr>
            <a:endParaRPr lang="en-US" altLang="en-US" sz="1800" dirty="0" smtClean="0"/>
          </a:p>
          <a:p>
            <a:pPr eaLnBrk="1" hangingPunct="1"/>
            <a:r>
              <a:rPr lang="en-US" altLang="en-US" dirty="0" smtClean="0"/>
              <a:t>Alcohol consumption: </a:t>
            </a:r>
          </a:p>
          <a:p>
            <a:pPr lvl="2" eaLnBrk="1" hangingPunct="1">
              <a:buFont typeface="Arial" charset="0"/>
              <a:buNone/>
            </a:pPr>
            <a:r>
              <a:rPr lang="en-US" altLang="en-US" sz="1800" dirty="0" smtClean="0"/>
              <a:t>Alcohol should be limited to 1 ounce/day in RH patients.</a:t>
            </a:r>
          </a:p>
          <a:p>
            <a:pPr lvl="2" eaLnBrk="1" hangingPunct="1">
              <a:buFont typeface="Arial" charset="0"/>
              <a:buNone/>
            </a:pPr>
            <a:endParaRPr lang="en-US" altLang="en-US" sz="1800" dirty="0" smtClean="0"/>
          </a:p>
          <a:p>
            <a:r>
              <a:rPr lang="en-US" altLang="en-US" dirty="0" smtClean="0"/>
              <a:t>Obesity</a:t>
            </a:r>
            <a:r>
              <a:rPr lang="fa-IR" altLang="en-US" dirty="0" smtClean="0"/>
              <a:t> </a:t>
            </a:r>
            <a:r>
              <a:rPr lang="en-GB" dirty="0"/>
              <a:t>or large gains in </a:t>
            </a:r>
            <a:r>
              <a:rPr lang="en-GB" dirty="0" smtClean="0"/>
              <a:t>weight</a:t>
            </a:r>
            <a:endParaRPr lang="fa-IR" dirty="0" smtClean="0"/>
          </a:p>
          <a:p>
            <a:r>
              <a:rPr lang="en-GB" dirty="0" smtClean="0"/>
              <a:t>Intake </a:t>
            </a:r>
            <a:r>
              <a:rPr lang="en-GB" dirty="0"/>
              <a:t>of vasopressor or sodium-retaining </a:t>
            </a:r>
            <a:r>
              <a:rPr lang="en-GB" dirty="0" smtClean="0"/>
              <a:t>substances , OCP</a:t>
            </a:r>
          </a:p>
          <a:p>
            <a:r>
              <a:rPr lang="en-GB" altLang="en-US" dirty="0" smtClean="0"/>
              <a:t>Sleep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1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Drug-related causes of </a:t>
            </a:r>
            <a:br>
              <a:rPr lang="en-US" dirty="0" smtClean="0"/>
            </a:br>
            <a:r>
              <a:rPr lang="en-US" dirty="0" smtClean="0"/>
              <a:t>Resistant Hypertension</a:t>
            </a:r>
            <a:endParaRPr lang="en-US" dirty="0"/>
          </a:p>
        </p:txBody>
      </p:sp>
      <p:sp>
        <p:nvSpPr>
          <p:cNvPr id="11267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NSAIDs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Steroids</a:t>
            </a:r>
          </a:p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Sympathomimetics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dirty="0" smtClean="0"/>
              <a:t>Decongestants</a:t>
            </a:r>
          </a:p>
          <a:p>
            <a:pPr lvl="1" eaLnBrk="1" hangingPunct="1"/>
            <a:r>
              <a:rPr lang="en-US" altLang="en-US" dirty="0" smtClean="0"/>
              <a:t>Weight Loss Meds</a:t>
            </a:r>
          </a:p>
          <a:p>
            <a:pPr lvl="1" eaLnBrk="1" hangingPunct="1"/>
            <a:r>
              <a:rPr lang="en-US" altLang="en-US" dirty="0" smtClean="0"/>
              <a:t>Cocaine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Oral Contraceptives</a:t>
            </a:r>
          </a:p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Erythropoeitin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Cyclosporine</a:t>
            </a:r>
          </a:p>
          <a:p>
            <a:pPr eaLnBrk="1" hangingPunct="1"/>
            <a:r>
              <a:rPr lang="en-US" altLang="en-US" dirty="0" smtClean="0"/>
              <a:t>Licorice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1269" name="Content Placeholder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Stimulants</a:t>
            </a:r>
          </a:p>
          <a:p>
            <a:pPr lvl="1" eaLnBrk="1" hangingPunct="1"/>
            <a:r>
              <a:rPr lang="en-US" altLang="en-US" dirty="0" smtClean="0"/>
              <a:t>Methylphenidate</a:t>
            </a:r>
          </a:p>
          <a:p>
            <a:pPr lvl="1" eaLnBrk="1" hangingPunct="1"/>
            <a:r>
              <a:rPr lang="en-US" altLang="en-US" dirty="0" smtClean="0"/>
              <a:t>Amphetamine</a:t>
            </a:r>
          </a:p>
          <a:p>
            <a:pPr lvl="1" eaLnBrk="1" hangingPunct="1"/>
            <a:r>
              <a:rPr lang="en-US" altLang="en-US" dirty="0" err="1" smtClean="0"/>
              <a:t>Modanifil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Calcineurin</a:t>
            </a:r>
            <a:r>
              <a:rPr lang="en-US" altLang="en-US" dirty="0" smtClean="0"/>
              <a:t> Inhibitors</a:t>
            </a:r>
          </a:p>
          <a:p>
            <a:pPr eaLnBrk="1" hangingPunct="1"/>
            <a:r>
              <a:rPr lang="en-US" altLang="en-US" dirty="0" smtClean="0"/>
              <a:t>Herbal Meds</a:t>
            </a:r>
          </a:p>
          <a:p>
            <a:pPr lvl="1" eaLnBrk="1" hangingPunct="1"/>
            <a:r>
              <a:rPr lang="en-US" altLang="en-US" dirty="0" smtClean="0"/>
              <a:t>Ephedra</a:t>
            </a:r>
          </a:p>
          <a:p>
            <a:pPr lvl="1" eaLnBrk="1" hangingPunct="1"/>
            <a:r>
              <a:rPr lang="en-US" altLang="en-US" dirty="0" smtClean="0"/>
              <a:t>Ma </a:t>
            </a:r>
            <a:r>
              <a:rPr lang="en-US" altLang="en-US" dirty="0" err="1" smtClean="0"/>
              <a:t>huang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Tricyclic antidepressants</a:t>
            </a:r>
          </a:p>
        </p:txBody>
      </p:sp>
    </p:spTree>
    <p:extLst>
      <p:ext uri="{BB962C8B-B14F-4D97-AF65-F5344CB8AC3E}">
        <p14:creationId xmlns:p14="http://schemas.microsoft.com/office/powerpoint/2010/main" val="15487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Secondary causes of </a:t>
            </a:r>
            <a:br>
              <a:rPr lang="en-US" dirty="0" smtClean="0"/>
            </a:br>
            <a:r>
              <a:rPr lang="en-US" dirty="0" smtClean="0"/>
              <a:t>Resistant Hypertension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F0"/>
                </a:solidFill>
              </a:rPr>
              <a:t>primary </a:t>
            </a:r>
            <a:r>
              <a:rPr lang="en-GB" b="1" dirty="0" err="1">
                <a:solidFill>
                  <a:srgbClr val="00B0F0"/>
                </a:solidFill>
              </a:rPr>
              <a:t>aldosteronism</a:t>
            </a:r>
            <a:r>
              <a:rPr lang="en-GB" b="1" dirty="0">
                <a:solidFill>
                  <a:srgbClr val="00B0F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F0"/>
                </a:solidFill>
              </a:rPr>
              <a:t>renal artery stenosis ( in older patients or with CKD</a:t>
            </a:r>
            <a:r>
              <a:rPr lang="en-GB" b="1" dirty="0" smtClean="0">
                <a:solidFill>
                  <a:srgbClr val="00B0F0"/>
                </a:solidFill>
              </a:rPr>
              <a:t>)</a:t>
            </a:r>
            <a:endParaRPr lang="en-US" altLang="en-US" b="1" dirty="0"/>
          </a:p>
          <a:p>
            <a:pPr eaLnBrk="1" hangingPunct="1"/>
            <a:r>
              <a:rPr lang="en-US" altLang="en-US" dirty="0" smtClean="0"/>
              <a:t>Obstructive Sleep Apnea (OSA) is prevalent!!</a:t>
            </a:r>
          </a:p>
          <a:p>
            <a:pPr eaLnBrk="1" hangingPunct="1"/>
            <a:r>
              <a:rPr lang="en-US" altLang="en-US" dirty="0" smtClean="0"/>
              <a:t>Obesity</a:t>
            </a:r>
          </a:p>
          <a:p>
            <a:pPr eaLnBrk="1" hangingPunct="1"/>
            <a:r>
              <a:rPr lang="en-US" altLang="en-US" dirty="0" smtClean="0"/>
              <a:t>CKD</a:t>
            </a:r>
          </a:p>
          <a:p>
            <a:pPr eaLnBrk="1" hangingPunct="1"/>
            <a:r>
              <a:rPr lang="en-US" altLang="en-US" dirty="0" err="1" smtClean="0"/>
              <a:t>Pheocromocytoma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Cushing’s syndrome</a:t>
            </a:r>
          </a:p>
        </p:txBody>
      </p:sp>
    </p:spTree>
    <p:extLst>
      <p:ext uri="{BB962C8B-B14F-4D97-AF65-F5344CB8AC3E}">
        <p14:creationId xmlns:p14="http://schemas.microsoft.com/office/powerpoint/2010/main" val="27323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772400" cy="618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411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Uncontrolled Hypertension</a:t>
            </a:r>
          </a:p>
          <a:p>
            <a:pPr lvl="1" eaLnBrk="1" hangingPunct="1"/>
            <a:r>
              <a:rPr lang="en-US" altLang="en-US" dirty="0" smtClean="0"/>
              <a:t>Blood pressures not at goal</a:t>
            </a:r>
          </a:p>
          <a:p>
            <a:pPr lvl="2" eaLnBrk="1" hangingPunct="1"/>
            <a:r>
              <a:rPr lang="en-US" altLang="en-US" dirty="0" smtClean="0"/>
              <a:t> General goal &lt; 140/&lt;90</a:t>
            </a:r>
          </a:p>
          <a:p>
            <a:pPr lvl="3" eaLnBrk="1" hangingPunct="1"/>
            <a:r>
              <a:rPr lang="en-US" altLang="en-US" dirty="0" smtClean="0"/>
              <a:t>Specific populations &lt; 130/&lt;80</a:t>
            </a:r>
          </a:p>
          <a:p>
            <a:pPr lvl="4" eaLnBrk="1" hangingPunct="1"/>
            <a:r>
              <a:rPr lang="en-US" altLang="en-US" dirty="0" smtClean="0"/>
              <a:t>CKD, ASCVD, DM and CHF</a:t>
            </a:r>
          </a:p>
          <a:p>
            <a:pPr lvl="1" eaLnBrk="1" hangingPunct="1"/>
            <a:r>
              <a:rPr lang="en-US" altLang="en-US" dirty="0" smtClean="0"/>
              <a:t>Causes  </a:t>
            </a:r>
          </a:p>
          <a:p>
            <a:pPr lvl="2" eaLnBrk="1" hangingPunct="1"/>
            <a:r>
              <a:rPr lang="en-US" altLang="en-US" dirty="0" smtClean="0"/>
              <a:t>Previously </a:t>
            </a:r>
            <a:r>
              <a:rPr lang="en-US" altLang="en-US" dirty="0" smtClean="0">
                <a:solidFill>
                  <a:srgbClr val="FF0000"/>
                </a:solidFill>
              </a:rPr>
              <a:t>undiagnosed</a:t>
            </a:r>
            <a:r>
              <a:rPr lang="en-US" altLang="en-US" dirty="0" smtClean="0"/>
              <a:t> Hypertension</a:t>
            </a:r>
          </a:p>
          <a:p>
            <a:pPr lvl="2" eaLnBrk="1" hangingPunct="1"/>
            <a:r>
              <a:rPr lang="en-US" altLang="en-US" dirty="0" smtClean="0"/>
              <a:t>Medication </a:t>
            </a:r>
            <a:r>
              <a:rPr lang="en-US" altLang="en-US" dirty="0" smtClean="0">
                <a:solidFill>
                  <a:srgbClr val="FF0000"/>
                </a:solidFill>
              </a:rPr>
              <a:t>Non-adherence</a:t>
            </a:r>
          </a:p>
          <a:p>
            <a:pPr lvl="2" eaLnBrk="1" hangingPunct="1"/>
            <a:r>
              <a:rPr lang="en-US" altLang="en-US" dirty="0" smtClean="0">
                <a:solidFill>
                  <a:srgbClr val="FF0000"/>
                </a:solidFill>
              </a:rPr>
              <a:t>Resistant Hypertension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1"/>
            <a:ext cx="3599306" cy="2438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7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/>
              <a:t>Therapeutic Approach of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Resistant </a:t>
            </a:r>
            <a:r>
              <a:rPr lang="en-GB" b="1" dirty="0"/>
              <a:t>Hypertension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6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362"/>
            <a:ext cx="8806035" cy="598619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28600" y="152400"/>
            <a:ext cx="858600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Therapeutic </a:t>
            </a:r>
            <a:r>
              <a:rPr lang="en-GB" sz="2000" b="1" dirty="0"/>
              <a:t>approach of resistant hypertension.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508556"/>
            <a:ext cx="883920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The Road to </a:t>
            </a:r>
            <a:r>
              <a:rPr lang="en-GB" sz="1400" dirty="0" smtClean="0"/>
              <a:t>Better</a:t>
            </a:r>
            <a:r>
              <a:rPr lang="fa-IR" sz="1400" dirty="0" smtClean="0"/>
              <a:t> </a:t>
            </a:r>
            <a:r>
              <a:rPr lang="en-GB" sz="1400" dirty="0" smtClean="0"/>
              <a:t>Management </a:t>
            </a:r>
            <a:r>
              <a:rPr lang="en-GB" sz="1400" dirty="0"/>
              <a:t>in </a:t>
            </a:r>
            <a:r>
              <a:rPr lang="en-GB" sz="1400" dirty="0" smtClean="0"/>
              <a:t>Resistant</a:t>
            </a:r>
            <a:r>
              <a:rPr lang="fa-IR" sz="1400" dirty="0" smtClean="0"/>
              <a:t> </a:t>
            </a:r>
            <a:r>
              <a:rPr lang="en-GB" sz="1400" dirty="0" smtClean="0"/>
              <a:t>Hypertension—Diagnostic and</a:t>
            </a:r>
            <a:r>
              <a:rPr lang="fa-IR" sz="1400" dirty="0" smtClean="0"/>
              <a:t> </a:t>
            </a:r>
            <a:r>
              <a:rPr lang="en-GB" sz="1400" dirty="0" smtClean="0"/>
              <a:t>Therapeutic </a:t>
            </a:r>
            <a:r>
              <a:rPr lang="en-GB" sz="1400" dirty="0"/>
              <a:t>Insights. </a:t>
            </a:r>
            <a:r>
              <a:rPr lang="en-GB" sz="1400" dirty="0" smtClean="0"/>
              <a:t>Pharmaceutics </a:t>
            </a:r>
            <a:r>
              <a:rPr lang="en-GB" sz="1400" b="1" dirty="0" smtClean="0"/>
              <a:t>2021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278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Lifestyle</a:t>
            </a:r>
            <a:r>
              <a:rPr lang="en-GB" dirty="0"/>
              <a:t> changes 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Weight</a:t>
            </a:r>
            <a:r>
              <a:rPr lang="en-GB" dirty="0" smtClean="0"/>
              <a:t> Reduction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Na</a:t>
            </a:r>
            <a:r>
              <a:rPr lang="en-GB" dirty="0" smtClean="0"/>
              <a:t>   Restriction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DASH</a:t>
            </a:r>
            <a:r>
              <a:rPr lang="en-GB" dirty="0"/>
              <a:t> </a:t>
            </a:r>
            <a:r>
              <a:rPr lang="en-GB" dirty="0" smtClean="0"/>
              <a:t>Diet</a:t>
            </a:r>
          </a:p>
          <a:p>
            <a:r>
              <a:rPr lang="en-GB" dirty="0"/>
              <a:t>Physical </a:t>
            </a:r>
            <a:r>
              <a:rPr lang="en-GB" dirty="0" smtClean="0">
                <a:solidFill>
                  <a:srgbClr val="FF0000"/>
                </a:solidFill>
              </a:rPr>
              <a:t>Activity</a:t>
            </a:r>
          </a:p>
          <a:p>
            <a:r>
              <a:rPr lang="en-GB" dirty="0"/>
              <a:t>Other </a:t>
            </a:r>
            <a:r>
              <a:rPr lang="en-GB" dirty="0">
                <a:solidFill>
                  <a:srgbClr val="FF0000"/>
                </a:solidFill>
              </a:rPr>
              <a:t>Risk </a:t>
            </a:r>
            <a:r>
              <a:rPr lang="en-GB" dirty="0" smtClean="0">
                <a:solidFill>
                  <a:srgbClr val="FF0000"/>
                </a:solidFill>
              </a:rPr>
              <a:t>Factors</a:t>
            </a:r>
          </a:p>
          <a:p>
            <a:r>
              <a:rPr lang="en-GB" dirty="0">
                <a:solidFill>
                  <a:srgbClr val="FF0000"/>
                </a:solidFill>
              </a:rPr>
              <a:t>Psychological</a:t>
            </a:r>
            <a:r>
              <a:rPr lang="en-GB" dirty="0"/>
              <a:t> </a:t>
            </a:r>
            <a:r>
              <a:rPr lang="en-GB" dirty="0" smtClean="0"/>
              <a:t>Counselling</a:t>
            </a:r>
          </a:p>
          <a:p>
            <a:r>
              <a:rPr lang="en-GB" dirty="0"/>
              <a:t>Discontinuation of </a:t>
            </a:r>
            <a:r>
              <a:rPr lang="en-GB" dirty="0">
                <a:solidFill>
                  <a:srgbClr val="FF0000"/>
                </a:solidFill>
              </a:rPr>
              <a:t>interfering</a:t>
            </a:r>
            <a:r>
              <a:rPr lang="en-GB" dirty="0"/>
              <a:t> substances,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3400" y="108105"/>
            <a:ext cx="7772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Nonpharmacological Strategies:</a:t>
            </a:r>
          </a:p>
        </p:txBody>
      </p:sp>
    </p:spTree>
    <p:extLst>
      <p:ext uri="{BB962C8B-B14F-4D97-AF65-F5344CB8AC3E}">
        <p14:creationId xmlns:p14="http://schemas.microsoft.com/office/powerpoint/2010/main" val="173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9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Pharmacological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Optimizing the </a:t>
            </a:r>
            <a:r>
              <a:rPr lang="en-GB" dirty="0">
                <a:solidFill>
                  <a:srgbClr val="FF0000"/>
                </a:solidFill>
              </a:rPr>
              <a:t>Three-Drug</a:t>
            </a:r>
            <a:r>
              <a:rPr lang="en-GB" dirty="0"/>
              <a:t> </a:t>
            </a:r>
            <a:r>
              <a:rPr lang="en-GB" dirty="0" smtClean="0"/>
              <a:t>Regimen</a:t>
            </a:r>
          </a:p>
          <a:p>
            <a:endParaRPr lang="en-GB" dirty="0" smtClean="0"/>
          </a:p>
          <a:p>
            <a:r>
              <a:rPr lang="en-GB" dirty="0"/>
              <a:t>Optimizing the </a:t>
            </a:r>
            <a:r>
              <a:rPr lang="en-GB" dirty="0">
                <a:solidFill>
                  <a:srgbClr val="FF0000"/>
                </a:solidFill>
              </a:rPr>
              <a:t>Diuretic</a:t>
            </a:r>
            <a:r>
              <a:rPr lang="en-GB" dirty="0"/>
              <a:t> </a:t>
            </a:r>
            <a:r>
              <a:rPr lang="en-GB" dirty="0" smtClean="0"/>
              <a:t>Treatment</a:t>
            </a:r>
          </a:p>
          <a:p>
            <a:endParaRPr lang="en-GB" dirty="0" smtClean="0"/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Adding 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Mineralocorticoid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Receptor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Antagonist</a:t>
            </a: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Adding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Beta-Blocker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Alfa+beta-Blocker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Adding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alfa1-Blocker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or 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Peripheral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Vasodilator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123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optimal drug treatment of resistant </a:t>
            </a:r>
            <a:r>
              <a:rPr lang="en-GB" sz="2400" b="1" dirty="0" smtClean="0"/>
              <a:t>hypertension</a:t>
            </a:r>
          </a:p>
          <a:p>
            <a:pPr algn="ctr"/>
            <a:r>
              <a:rPr lang="en-GB" sz="2400" b="1" dirty="0" smtClean="0"/>
              <a:t> </a:t>
            </a:r>
            <a:r>
              <a:rPr lang="en-GB" sz="2400" b="1" dirty="0"/>
              <a:t>has been poorly studied. </a:t>
            </a:r>
          </a:p>
        </p:txBody>
      </p:sp>
    </p:spTree>
    <p:extLst>
      <p:ext uri="{BB962C8B-B14F-4D97-AF65-F5344CB8AC3E}">
        <p14:creationId xmlns:p14="http://schemas.microsoft.com/office/powerpoint/2010/main" val="12206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3349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400" dirty="0"/>
              <a:t>Treatment of resistant </a:t>
            </a:r>
            <a:r>
              <a:rPr lang="en-GB" sz="2400" dirty="0" smtClean="0"/>
              <a:t>hypertension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5100" b="1" dirty="0" smtClean="0">
                <a:solidFill>
                  <a:srgbClr val="FF0000"/>
                </a:solidFill>
              </a:rPr>
              <a:t>Diuretic:</a:t>
            </a:r>
            <a:endParaRPr lang="en-GB" sz="5100" b="1" dirty="0">
              <a:solidFill>
                <a:srgbClr val="FF0000"/>
              </a:solidFill>
            </a:endParaRPr>
          </a:p>
          <a:p>
            <a:r>
              <a:rPr lang="en-GB" dirty="0"/>
              <a:t>The most effective strategy seems to be </a:t>
            </a:r>
            <a:r>
              <a:rPr lang="en-GB" dirty="0">
                <a:solidFill>
                  <a:srgbClr val="FF0000"/>
                </a:solidFill>
              </a:rPr>
              <a:t>additional diuretic treatment </a:t>
            </a:r>
            <a:r>
              <a:rPr lang="en-GB" dirty="0"/>
              <a:t>to decrease volume </a:t>
            </a:r>
            <a:r>
              <a:rPr lang="en-GB" dirty="0" smtClean="0"/>
              <a:t>overload. </a:t>
            </a:r>
          </a:p>
          <a:p>
            <a:endParaRPr lang="en-GB" dirty="0" smtClean="0"/>
          </a:p>
          <a:p>
            <a:r>
              <a:rPr lang="en-GB" dirty="0" smtClean="0"/>
              <a:t>with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restriction of salt intake</a:t>
            </a:r>
            <a:r>
              <a:rPr lang="en-GB" dirty="0"/>
              <a:t>, particularly in patients with CKD.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increasing the dose of the existing </a:t>
            </a:r>
            <a:r>
              <a:rPr lang="en-GB" dirty="0" smtClean="0">
                <a:solidFill>
                  <a:srgbClr val="FF0000"/>
                </a:solidFill>
              </a:rPr>
              <a:t>diuretic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 </a:t>
            </a:r>
            <a:r>
              <a:rPr lang="en-GB" dirty="0"/>
              <a:t>by </a:t>
            </a:r>
            <a:r>
              <a:rPr lang="en-GB" dirty="0">
                <a:solidFill>
                  <a:schemeClr val="tx1"/>
                </a:solidFill>
              </a:rPr>
              <a:t>switching to a </a:t>
            </a:r>
            <a:r>
              <a:rPr lang="en-GB" dirty="0">
                <a:solidFill>
                  <a:srgbClr val="FF0000"/>
                </a:solidFill>
              </a:rPr>
              <a:t>more potent  thiazide-like diuretic </a:t>
            </a:r>
            <a:r>
              <a:rPr lang="en-GB" dirty="0">
                <a:solidFill>
                  <a:srgbClr val="0070C0"/>
                </a:solidFill>
              </a:rPr>
              <a:t>(</a:t>
            </a:r>
            <a:r>
              <a:rPr lang="en-GB" b="1" dirty="0" err="1">
                <a:solidFill>
                  <a:srgbClr val="0070C0"/>
                </a:solidFill>
              </a:rPr>
              <a:t>chlorthalidone</a:t>
            </a:r>
            <a:r>
              <a:rPr lang="en-GB" b="1" dirty="0">
                <a:solidFill>
                  <a:srgbClr val="0070C0"/>
                </a:solidFill>
              </a:rPr>
              <a:t> or </a:t>
            </a:r>
            <a:r>
              <a:rPr lang="en-GB" b="1" dirty="0" err="1">
                <a:solidFill>
                  <a:srgbClr val="0070C0"/>
                </a:solidFill>
              </a:rPr>
              <a:t>indapamide</a:t>
            </a:r>
            <a:r>
              <a:rPr lang="en-GB" dirty="0">
                <a:solidFill>
                  <a:srgbClr val="0070C0"/>
                </a:solidFill>
              </a:rPr>
              <a:t>). 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</a:t>
            </a:r>
            <a:r>
              <a:rPr lang="en-GB" dirty="0">
                <a:solidFill>
                  <a:srgbClr val="FF0000"/>
                </a:solidFill>
              </a:rPr>
              <a:t>loop diuretic</a:t>
            </a:r>
            <a:r>
              <a:rPr lang="en-GB" dirty="0"/>
              <a:t> should replace thiazides/thiazide-like diuretics if the </a:t>
            </a:r>
            <a:r>
              <a:rPr lang="en-GB" dirty="0" err="1">
                <a:solidFill>
                  <a:srgbClr val="FF0000"/>
                </a:solidFill>
              </a:rPr>
              <a:t>eGFR</a:t>
            </a:r>
            <a:r>
              <a:rPr lang="en-GB" dirty="0">
                <a:solidFill>
                  <a:srgbClr val="FF0000"/>
                </a:solidFill>
              </a:rPr>
              <a:t> is </a:t>
            </a:r>
            <a:r>
              <a:rPr lang="en-GB" sz="3400" b="1" dirty="0">
                <a:solidFill>
                  <a:srgbClr val="FF0000"/>
                </a:solidFill>
              </a:rPr>
              <a:t>&lt;30 </a:t>
            </a:r>
            <a:r>
              <a:rPr lang="en-GB" dirty="0">
                <a:solidFill>
                  <a:srgbClr val="FF0000"/>
                </a:solidFill>
              </a:rPr>
              <a:t>mL/min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6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GB" dirty="0" smtClean="0"/>
              <a:t>Although </a:t>
            </a:r>
            <a:r>
              <a:rPr lang="en-GB" dirty="0"/>
              <a:t>resistant hypertension may show a BP reduction if the existing diuretic dose is further </a:t>
            </a:r>
            <a:r>
              <a:rPr lang="en-GB" dirty="0" smtClean="0"/>
              <a:t>increased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 </a:t>
            </a:r>
            <a:r>
              <a:rPr lang="en-GB" dirty="0"/>
              <a:t>most patients require the administration of additional drugs.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fourth-line </a:t>
            </a:r>
            <a:r>
              <a:rPr lang="en-GB" sz="4400" b="1" dirty="0">
                <a:solidFill>
                  <a:srgbClr val="FF0000"/>
                </a:solidFill>
              </a:rPr>
              <a:t>treatment 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smtClean="0"/>
              <a:t>should </a:t>
            </a:r>
            <a:r>
              <a:rPr lang="en-GB" dirty="0"/>
              <a:t>involve a blockade of </a:t>
            </a:r>
            <a:r>
              <a:rPr lang="en-GB" dirty="0" smtClean="0"/>
              <a:t>aldosterone = MRAs </a:t>
            </a:r>
            <a:endParaRPr lang="en-GB" dirty="0"/>
          </a:p>
          <a:p>
            <a:pPr marL="0" indent="0">
              <a:buNone/>
            </a:pPr>
            <a:r>
              <a:rPr lang="en-GB" sz="7300" b="1" dirty="0" smtClean="0">
                <a:solidFill>
                  <a:srgbClr val="FF0000"/>
                </a:solidFill>
              </a:rPr>
              <a:t>Spironolactone</a:t>
            </a:r>
            <a:r>
              <a:rPr lang="en-GB" sz="4400" b="1" dirty="0" smtClean="0"/>
              <a:t>: </a:t>
            </a:r>
            <a:r>
              <a:rPr lang="en-GB" sz="4400" dirty="0" smtClean="0"/>
              <a:t> </a:t>
            </a:r>
            <a:r>
              <a:rPr lang="en-GB" dirty="0"/>
              <a:t>up to </a:t>
            </a:r>
            <a:r>
              <a:rPr lang="en-GB" sz="4400" b="1" dirty="0"/>
              <a:t>50</a:t>
            </a:r>
            <a:r>
              <a:rPr lang="en-GB" dirty="0"/>
              <a:t> </a:t>
            </a:r>
            <a:r>
              <a:rPr lang="en-GB" dirty="0" smtClean="0"/>
              <a:t>mg/day.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Antiandrogenic</a:t>
            </a:r>
            <a:r>
              <a:rPr lang="en-GB" dirty="0" smtClean="0"/>
              <a:t> </a:t>
            </a:r>
            <a:r>
              <a:rPr lang="en-GB" dirty="0"/>
              <a:t>side effects </a:t>
            </a:r>
            <a:r>
              <a:rPr lang="en-GB" dirty="0">
                <a:sym typeface="Wingdings"/>
              </a:rPr>
              <a:t></a:t>
            </a:r>
            <a:r>
              <a:rPr lang="en-GB" dirty="0"/>
              <a:t>  breast tenderness or gynaecomastia (in 6%), impotence in men, and menstrual irregularities in women.</a:t>
            </a:r>
          </a:p>
          <a:p>
            <a:r>
              <a:rPr lang="en-GB" dirty="0"/>
              <a:t>Patients with an </a:t>
            </a:r>
            <a:r>
              <a:rPr lang="en-GB" sz="3600" b="1" dirty="0" err="1"/>
              <a:t>eGFR</a:t>
            </a:r>
            <a:r>
              <a:rPr lang="en-GB" sz="3600" b="1" dirty="0"/>
              <a:t> &gt;_45 </a:t>
            </a:r>
            <a:r>
              <a:rPr lang="en-GB" dirty="0"/>
              <a:t>mL/min and a plasma </a:t>
            </a:r>
            <a:r>
              <a:rPr lang="en-GB" sz="3600" b="1" dirty="0"/>
              <a:t>potassium &lt;4.5 </a:t>
            </a:r>
            <a:r>
              <a:rPr lang="en-GB" dirty="0" err="1"/>
              <a:t>mmol</a:t>
            </a:r>
            <a:r>
              <a:rPr lang="en-GB" dirty="0"/>
              <a:t>/L.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b="1" dirty="0" err="1">
                <a:solidFill>
                  <a:srgbClr val="FF0000"/>
                </a:solidFill>
              </a:rPr>
              <a:t>eplerenone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(50 - 100 mg/day). </a:t>
            </a:r>
            <a:r>
              <a:rPr lang="en-GB" dirty="0">
                <a:sym typeface="Wingdings"/>
              </a:rPr>
              <a:t></a:t>
            </a:r>
            <a:r>
              <a:rPr lang="en-GB" dirty="0"/>
              <a:t> (due to androgen-like side effects of spironolactone )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4400" b="1" dirty="0" err="1">
                <a:solidFill>
                  <a:srgbClr val="FF0000"/>
                </a:solidFill>
              </a:rPr>
              <a:t>Amiloride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(10 - 20 mg/day) </a:t>
            </a:r>
            <a:r>
              <a:rPr lang="en-GB" dirty="0">
                <a:sym typeface="Wingdings"/>
              </a:rPr>
              <a:t></a:t>
            </a:r>
            <a:r>
              <a:rPr lang="en-GB" dirty="0"/>
              <a:t> effective as spironolactone 25–50 mg daily) in reducing BP  (</a:t>
            </a:r>
            <a:r>
              <a:rPr lang="en-GB" dirty="0" smtClean="0"/>
              <a:t>PATHWAY-2 Study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3349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400" dirty="0"/>
              <a:t>Treatment of resistant </a:t>
            </a:r>
            <a:r>
              <a:rPr lang="en-GB" sz="2400" dirty="0" smtClean="0"/>
              <a:t>hypertension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46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800" dirty="0"/>
              <a:t>as alternatives to spironolactone. </a:t>
            </a:r>
            <a:endParaRPr lang="en-GB" sz="4400" b="1" dirty="0" smtClean="0"/>
          </a:p>
          <a:p>
            <a:pPr marL="0" indent="0">
              <a:buNone/>
            </a:pPr>
            <a:r>
              <a:rPr lang="en-GB" sz="5800" b="1" dirty="0" smtClean="0">
                <a:solidFill>
                  <a:srgbClr val="FF0000"/>
                </a:solidFill>
              </a:rPr>
              <a:t>B-</a:t>
            </a:r>
            <a:r>
              <a:rPr lang="en-GB" sz="5800" dirty="0" smtClean="0"/>
              <a:t> </a:t>
            </a:r>
            <a:r>
              <a:rPr lang="en-GB" sz="5800" b="1" dirty="0">
                <a:solidFill>
                  <a:srgbClr val="FF0000"/>
                </a:solidFill>
              </a:rPr>
              <a:t>blocker</a:t>
            </a:r>
            <a:r>
              <a:rPr lang="en-GB" sz="5800" dirty="0"/>
              <a:t> </a:t>
            </a:r>
            <a:r>
              <a:rPr lang="en-GB" sz="5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sz="5800" b="1" dirty="0" err="1" smtClean="0">
                <a:solidFill>
                  <a:srgbClr val="0070C0"/>
                </a:solidFill>
              </a:rPr>
              <a:t>Bisoprolol</a:t>
            </a:r>
            <a:r>
              <a:rPr lang="en-GB" sz="5800" b="1" dirty="0" smtClean="0">
                <a:solidFill>
                  <a:srgbClr val="0070C0"/>
                </a:solidFill>
              </a:rPr>
              <a:t> </a:t>
            </a:r>
            <a:r>
              <a:rPr lang="en-GB" sz="4400" b="1" dirty="0" smtClean="0"/>
              <a:t>: </a:t>
            </a:r>
            <a:r>
              <a:rPr lang="en-GB" dirty="0" smtClean="0"/>
              <a:t>(</a:t>
            </a:r>
            <a:r>
              <a:rPr lang="en-GB" dirty="0"/>
              <a:t>5 - 10 mg/day)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sz="5100" b="1" dirty="0" smtClean="0">
                <a:solidFill>
                  <a:srgbClr val="FF0000"/>
                </a:solidFill>
              </a:rPr>
              <a:t>Alpha-1  blocker</a:t>
            </a:r>
            <a:r>
              <a:rPr lang="en-GB" sz="51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GB" sz="51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0070C0"/>
                </a:solidFill>
              </a:rPr>
              <a:t>Doxazosin</a:t>
            </a:r>
            <a:r>
              <a:rPr lang="en-GB" sz="5100" b="1" dirty="0" smtClean="0">
                <a:solidFill>
                  <a:srgbClr val="0070C0"/>
                </a:solidFill>
              </a:rPr>
              <a:t> </a:t>
            </a:r>
            <a:r>
              <a:rPr lang="en-GB" sz="4500" b="1" dirty="0" smtClean="0"/>
              <a:t>: </a:t>
            </a:r>
            <a:r>
              <a:rPr lang="en-GB" dirty="0" smtClean="0"/>
              <a:t>(1 mg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4 – 8 -16 </a:t>
            </a:r>
            <a:r>
              <a:rPr lang="en-GB" dirty="0"/>
              <a:t>mg/day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Neither was as effective as spironolactone, but they did reduce BP significantly vs. placebo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Thus, </a:t>
            </a:r>
            <a:r>
              <a:rPr lang="en-GB" dirty="0" err="1"/>
              <a:t>bisoprolol</a:t>
            </a:r>
            <a:r>
              <a:rPr lang="en-GB" dirty="0"/>
              <a:t> and doxazosin have an evidence base for the treatment of resistant hypertension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when </a:t>
            </a:r>
            <a:r>
              <a:rPr lang="en-GB" dirty="0"/>
              <a:t>spironolactone </a:t>
            </a:r>
            <a:r>
              <a:rPr lang="en-GB" u="sng" dirty="0">
                <a:solidFill>
                  <a:srgbClr val="FF0000"/>
                </a:solidFill>
              </a:rPr>
              <a:t>is contraindicated or not tolerated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sz="5800" b="1" dirty="0">
                <a:solidFill>
                  <a:srgbClr val="FF0000"/>
                </a:solidFill>
              </a:rPr>
              <a:t>Direct </a:t>
            </a:r>
            <a:r>
              <a:rPr lang="en-GB" sz="5800" b="1" dirty="0" smtClean="0">
                <a:solidFill>
                  <a:srgbClr val="FF0000"/>
                </a:solidFill>
              </a:rPr>
              <a:t>vasodilators</a:t>
            </a:r>
            <a:r>
              <a:rPr lang="en-GB" dirty="0" smtClean="0"/>
              <a:t>:  </a:t>
            </a:r>
            <a:r>
              <a:rPr lang="en-GB" dirty="0"/>
              <a:t>such as </a:t>
            </a:r>
            <a:r>
              <a:rPr lang="en-GB" sz="4400" b="1" dirty="0">
                <a:solidFill>
                  <a:srgbClr val="0070C0"/>
                </a:solidFill>
              </a:rPr>
              <a:t>hydralazine </a:t>
            </a:r>
            <a:r>
              <a:rPr lang="en-GB" sz="3300" dirty="0"/>
              <a:t>or</a:t>
            </a:r>
            <a:r>
              <a:rPr lang="en-GB" sz="3300" b="1" dirty="0"/>
              <a:t> </a:t>
            </a:r>
            <a:r>
              <a:rPr lang="en-GB" sz="4400" b="1" dirty="0" err="1" smtClean="0">
                <a:solidFill>
                  <a:srgbClr val="0070C0"/>
                </a:solidFill>
              </a:rPr>
              <a:t>minoxidil</a:t>
            </a:r>
            <a:r>
              <a:rPr lang="en-GB" dirty="0"/>
              <a:t>: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are infrequently used because they may cause severe </a:t>
            </a:r>
            <a:r>
              <a:rPr lang="en-GB" dirty="0" smtClean="0"/>
              <a:t>fluid retention </a:t>
            </a:r>
            <a:r>
              <a:rPr lang="en-GB" dirty="0"/>
              <a:t>and tachycardia.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3800" b="1" dirty="0" smtClean="0">
                <a:solidFill>
                  <a:srgbClr val="FF0000"/>
                </a:solidFill>
              </a:rPr>
              <a:t>New </a:t>
            </a:r>
            <a:r>
              <a:rPr lang="en-GB" sz="3800" b="1" dirty="0">
                <a:solidFill>
                  <a:srgbClr val="FF0000"/>
                </a:solidFill>
              </a:rPr>
              <a:t>BP-lowering </a:t>
            </a:r>
            <a:r>
              <a:rPr lang="en-GB" sz="3800" b="1" dirty="0" smtClean="0">
                <a:solidFill>
                  <a:srgbClr val="FF0000"/>
                </a:solidFill>
              </a:rPr>
              <a:t>drugs: </a:t>
            </a:r>
            <a:r>
              <a:rPr lang="en-GB" dirty="0"/>
              <a:t>(nitric oxide donors, vasopressin antagonists, aldosterone synthase inhibitors, neutral </a:t>
            </a:r>
            <a:r>
              <a:rPr lang="en-GB" dirty="0" smtClean="0"/>
              <a:t>endopeptidase </a:t>
            </a:r>
            <a:r>
              <a:rPr lang="en-GB" dirty="0"/>
              <a:t>inhibitors, and endothelin </a:t>
            </a:r>
            <a:r>
              <a:rPr lang="en-GB" dirty="0" smtClean="0"/>
              <a:t>antagonists</a:t>
            </a:r>
            <a:r>
              <a:rPr lang="en-GB" dirty="0"/>
              <a:t>) are all </a:t>
            </a:r>
            <a:r>
              <a:rPr lang="en-GB" dirty="0" smtClean="0"/>
              <a:t>under investigation.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3349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400" dirty="0"/>
              <a:t>Treatment of resistant </a:t>
            </a:r>
            <a:r>
              <a:rPr lang="en-GB" sz="2400" dirty="0" smtClean="0"/>
              <a:t>hypertension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03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Device-based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hypertension 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dirty="0"/>
              <a:t>Renal </a:t>
            </a:r>
            <a:r>
              <a:rPr lang="en-GB" dirty="0" smtClean="0"/>
              <a:t>denervation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860"/>
            <a:ext cx="8229600" cy="3429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Sympathetic nervous </a:t>
            </a:r>
            <a:r>
              <a:rPr lang="en-GB" dirty="0"/>
              <a:t>system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renal </a:t>
            </a:r>
            <a:r>
              <a:rPr lang="en-GB" dirty="0"/>
              <a:t>vascular </a:t>
            </a:r>
            <a:r>
              <a:rPr lang="en-GB" dirty="0" smtClean="0"/>
              <a:t>resistance + renin</a:t>
            </a:r>
            <a:r>
              <a:rPr lang="en-GB" dirty="0"/>
              <a:t> </a:t>
            </a:r>
            <a:r>
              <a:rPr lang="en-GB" dirty="0" smtClean="0"/>
              <a:t>release</a:t>
            </a:r>
            <a:r>
              <a:rPr lang="en-GB" dirty="0"/>
              <a:t>, </a:t>
            </a:r>
            <a:r>
              <a:rPr lang="en-GB" dirty="0" smtClean="0"/>
              <a:t>+ sodium reabsorption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Catheter-based radiofrequency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ultrasound</a:t>
            </a:r>
            <a:r>
              <a:rPr lang="en-GB" dirty="0"/>
              <a:t>, or perivascular injection of </a:t>
            </a:r>
            <a:r>
              <a:rPr lang="en-GB" dirty="0">
                <a:solidFill>
                  <a:srgbClr val="0070C0"/>
                </a:solidFill>
              </a:rPr>
              <a:t>neurotoxic agents </a:t>
            </a:r>
            <a:r>
              <a:rPr lang="en-GB" dirty="0"/>
              <a:t>such </a:t>
            </a:r>
            <a:r>
              <a:rPr lang="en-GB" dirty="0" smtClean="0"/>
              <a:t>as </a:t>
            </a:r>
            <a:r>
              <a:rPr lang="en-GB" dirty="0" smtClean="0">
                <a:solidFill>
                  <a:srgbClr val="0070C0"/>
                </a:solidFill>
              </a:rPr>
              <a:t>alcohol</a:t>
            </a:r>
            <a:r>
              <a:rPr lang="en-GB" dirty="0" smtClean="0"/>
              <a:t> </a:t>
            </a:r>
            <a:r>
              <a:rPr lang="en-GB" dirty="0"/>
              <a:t>has been introduced as a minimally invasive treatment option</a:t>
            </a:r>
          </a:p>
          <a:p>
            <a:endParaRPr lang="en-GB" dirty="0" smtClean="0"/>
          </a:p>
          <a:p>
            <a:r>
              <a:rPr lang="en-GB" dirty="0" smtClean="0"/>
              <a:t>clinical evidence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smtClean="0"/>
              <a:t>is </a:t>
            </a:r>
            <a:r>
              <a:rPr lang="en-GB" dirty="0"/>
              <a:t>conflicting.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0065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8733"/>
            <a:ext cx="2971800" cy="171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592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dirty="0"/>
              <a:t>The purpose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ablate </a:t>
            </a:r>
            <a:r>
              <a:rPr lang="en-GB" dirty="0"/>
              <a:t>the sympathetic nerves </a:t>
            </a:r>
            <a:r>
              <a:rPr lang="en-GB" dirty="0" smtClean="0"/>
              <a:t>(by </a:t>
            </a:r>
            <a:r>
              <a:rPr lang="en-GB" dirty="0"/>
              <a:t>radiofrequency or </a:t>
            </a:r>
            <a:r>
              <a:rPr lang="en-GB" dirty="0" smtClean="0"/>
              <a:t>ultrasound) in </a:t>
            </a:r>
            <a:r>
              <a:rPr lang="en-GB" dirty="0"/>
              <a:t>patients with R-HTN taking 4–5 antihypertensive drugs by </a:t>
            </a:r>
            <a:r>
              <a:rPr lang="en-GB" dirty="0" smtClean="0"/>
              <a:t>three</a:t>
            </a:r>
          </a:p>
          <a:p>
            <a:endParaRPr lang="en-GB" dirty="0"/>
          </a:p>
          <a:p>
            <a:r>
              <a:rPr lang="en-GB" dirty="0"/>
              <a:t>studies called </a:t>
            </a:r>
            <a:r>
              <a:rPr lang="en-GB" sz="3300" b="1" dirty="0">
                <a:solidFill>
                  <a:srgbClr val="FF0000"/>
                </a:solidFill>
              </a:rPr>
              <a:t>SYMPLICITY</a:t>
            </a:r>
            <a:r>
              <a:rPr lang="en-GB" dirty="0"/>
              <a:t> (Catheter-based renal sympathetic denervation for </a:t>
            </a:r>
            <a:r>
              <a:rPr lang="en-GB" dirty="0" smtClean="0"/>
              <a:t>resistant hypertension</a:t>
            </a:r>
            <a:r>
              <a:rPr lang="en-GB" dirty="0"/>
              <a:t>: a </a:t>
            </a:r>
            <a:r>
              <a:rPr lang="en-GB" dirty="0" err="1"/>
              <a:t>multicenter</a:t>
            </a:r>
            <a:r>
              <a:rPr lang="en-GB" dirty="0"/>
              <a:t> safety and proof-of-principle cohort study).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</a:t>
            </a:r>
            <a:r>
              <a:rPr lang="en-GB" dirty="0"/>
              <a:t>was first used in</a:t>
            </a:r>
          </a:p>
          <a:p>
            <a:r>
              <a:rPr lang="en-GB" b="1" dirty="0">
                <a:solidFill>
                  <a:srgbClr val="FF0000"/>
                </a:solidFill>
              </a:rPr>
              <a:t>SYMPLICITY </a:t>
            </a:r>
            <a:r>
              <a:rPr lang="en-GB" b="1" dirty="0" smtClean="0">
                <a:solidFill>
                  <a:srgbClr val="FF0000"/>
                </a:solidFill>
              </a:rPr>
              <a:t>HTN-1 </a:t>
            </a:r>
            <a:r>
              <a:rPr lang="en-GB" dirty="0" smtClean="0"/>
              <a:t>(</a:t>
            </a:r>
            <a:r>
              <a:rPr lang="en-GB" dirty="0"/>
              <a:t>a human feasibility trial </a:t>
            </a:r>
            <a:r>
              <a:rPr lang="en-GB" dirty="0" smtClean="0"/>
              <a:t>) </a:t>
            </a:r>
          </a:p>
          <a:p>
            <a:r>
              <a:rPr lang="en-GB" b="1" dirty="0">
                <a:solidFill>
                  <a:srgbClr val="FF0000"/>
                </a:solidFill>
              </a:rPr>
              <a:t>SYMPLICITY </a:t>
            </a:r>
            <a:r>
              <a:rPr lang="en-GB" b="1" dirty="0" smtClean="0">
                <a:solidFill>
                  <a:srgbClr val="FF0000"/>
                </a:solidFill>
              </a:rPr>
              <a:t>HTN-2 </a:t>
            </a:r>
            <a:r>
              <a:rPr lang="en-GB" dirty="0" smtClean="0"/>
              <a:t>study (</a:t>
            </a:r>
            <a:r>
              <a:rPr lang="en-GB" dirty="0"/>
              <a:t>larger randomized prospective </a:t>
            </a:r>
            <a:r>
              <a:rPr lang="en-GB" dirty="0" smtClean="0"/>
              <a:t>)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a </a:t>
            </a:r>
            <a:r>
              <a:rPr lang="en-GB" dirty="0"/>
              <a:t>reduction in office BP and a good safety </a:t>
            </a:r>
            <a:r>
              <a:rPr lang="en-GB" dirty="0" smtClean="0"/>
              <a:t>profile when </a:t>
            </a:r>
            <a:r>
              <a:rPr lang="en-GB" dirty="0"/>
              <a:t>using this </a:t>
            </a:r>
            <a:r>
              <a:rPr lang="en-GB" dirty="0" smtClean="0"/>
              <a:t>device. </a:t>
            </a:r>
          </a:p>
        </p:txBody>
      </p:sp>
    </p:spTree>
    <p:extLst>
      <p:ext uri="{BB962C8B-B14F-4D97-AF65-F5344CB8AC3E}">
        <p14:creationId xmlns:p14="http://schemas.microsoft.com/office/powerpoint/2010/main" val="2781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5943" y="1447800"/>
            <a:ext cx="5747657" cy="33528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Resistant Hypertension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US" altLang="en-US" dirty="0" smtClean="0"/>
              <a:t>Failure to achieve goal BP despite </a:t>
            </a:r>
            <a:r>
              <a:rPr lang="en-US" altLang="en-US" b="1" dirty="0" smtClean="0">
                <a:solidFill>
                  <a:srgbClr val="FF0000"/>
                </a:solidFill>
              </a:rPr>
              <a:t>adherence</a:t>
            </a:r>
            <a:r>
              <a:rPr lang="en-US" altLang="en-US" dirty="0" smtClean="0">
                <a:solidFill>
                  <a:srgbClr val="FF0000"/>
                </a:solidFill>
              </a:rPr>
              <a:t> to 3 </a:t>
            </a:r>
            <a:r>
              <a:rPr lang="en-US" altLang="en-US" dirty="0" smtClean="0"/>
              <a:t>antihypertensive drug regimen.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One of the agents is a </a:t>
            </a:r>
            <a:r>
              <a:rPr lang="en-US" altLang="en-US" dirty="0" smtClean="0">
                <a:solidFill>
                  <a:srgbClr val="FF0000"/>
                </a:solidFill>
              </a:rPr>
              <a:t>diuretic</a:t>
            </a:r>
            <a:r>
              <a:rPr lang="en-US" altLang="en-US" dirty="0" smtClean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dirty="0" smtClean="0"/>
              <a:t>Drugs are </a:t>
            </a:r>
            <a:r>
              <a:rPr lang="en-US" altLang="en-US" dirty="0" smtClean="0">
                <a:solidFill>
                  <a:srgbClr val="FF0000"/>
                </a:solidFill>
              </a:rPr>
              <a:t>optimally dosed</a:t>
            </a:r>
            <a:r>
              <a:rPr lang="en-US" altLang="en-US" dirty="0" smtClean="0"/>
              <a:t>.</a:t>
            </a:r>
            <a:r>
              <a:rPr lang="en-US" altLang="en-US" dirty="0"/>
              <a:t> </a:t>
            </a:r>
            <a:endParaRPr lang="fa-IR" altLang="en-US" dirty="0" smtClean="0"/>
          </a:p>
          <a:p>
            <a:pPr lvl="2"/>
            <a:endParaRPr lang="fa-IR" altLang="en-US" dirty="0"/>
          </a:p>
          <a:p>
            <a:pPr lvl="2"/>
            <a:r>
              <a:rPr lang="en-US" altLang="en-US" dirty="0" smtClean="0"/>
              <a:t>Controlled </a:t>
            </a:r>
            <a:r>
              <a:rPr lang="en-US" altLang="en-US" dirty="0"/>
              <a:t>BP with </a:t>
            </a:r>
            <a:r>
              <a:rPr lang="en-US" altLang="en-US" dirty="0">
                <a:solidFill>
                  <a:srgbClr val="FF0000"/>
                </a:solidFill>
              </a:rPr>
              <a:t>4 or more </a:t>
            </a:r>
            <a:r>
              <a:rPr lang="en-US" altLang="en-US" dirty="0"/>
              <a:t>antihypertensive drugs.</a:t>
            </a:r>
          </a:p>
          <a:p>
            <a:pPr lvl="2" eaLnBrk="1" hangingPunct="1"/>
            <a:endParaRPr lang="en-US" alt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621319" cy="24533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195943" y="5105400"/>
            <a:ext cx="852427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b="1" dirty="0" smtClean="0"/>
              <a:t>2018  </a:t>
            </a:r>
            <a:r>
              <a:rPr lang="en-GB" b="1" dirty="0" smtClean="0"/>
              <a:t>   ESH/ESC</a:t>
            </a:r>
            <a:r>
              <a:rPr lang="fa-IR" b="1" dirty="0" smtClean="0"/>
              <a:t> </a:t>
            </a:r>
            <a:r>
              <a:rPr lang="en-GB" b="1" dirty="0" smtClean="0"/>
              <a:t> Guidelines:</a:t>
            </a:r>
            <a:endParaRPr lang="fa-IR" b="1" dirty="0" smtClean="0"/>
          </a:p>
          <a:p>
            <a:pPr algn="ctr"/>
            <a:r>
              <a:rPr lang="en-GB" sz="1600" dirty="0" smtClean="0"/>
              <a:t>treatment </a:t>
            </a:r>
            <a:r>
              <a:rPr lang="en-GB" sz="1600" dirty="0"/>
              <a:t>strategy fails to lower office SBP and DBP </a:t>
            </a:r>
            <a:r>
              <a:rPr lang="en-GB" sz="1600" dirty="0" smtClean="0"/>
              <a:t>values to </a:t>
            </a:r>
            <a:r>
              <a:rPr lang="en-GB" sz="1600" dirty="0"/>
              <a:t>&lt;140 mmHg and/or &lt;90 mmHg, </a:t>
            </a:r>
            <a:r>
              <a:rPr lang="en-GB" sz="1600" dirty="0" smtClean="0"/>
              <a:t>and is</a:t>
            </a:r>
            <a:endParaRPr lang="fa-IR" sz="1600" dirty="0" smtClean="0"/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confirmed by ABPM or HBPM </a:t>
            </a:r>
            <a:endParaRPr lang="fa-IR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dirty="0" smtClean="0"/>
              <a:t>in </a:t>
            </a:r>
            <a:r>
              <a:rPr lang="en-GB" sz="1600" dirty="0"/>
              <a:t>patients </a:t>
            </a:r>
            <a:r>
              <a:rPr lang="en-GB" sz="1600" dirty="0" smtClean="0"/>
              <a:t>whose adherence </a:t>
            </a:r>
            <a:r>
              <a:rPr lang="en-GB" sz="1600" dirty="0"/>
              <a:t>to therapy has been </a:t>
            </a:r>
            <a:r>
              <a:rPr lang="en-GB" sz="1600" dirty="0" smtClean="0"/>
              <a:t>confirmed</a:t>
            </a:r>
            <a:endParaRPr lang="fa-IR" sz="1600" dirty="0" smtClean="0"/>
          </a:p>
          <a:p>
            <a:pPr algn="ctr"/>
            <a:endParaRPr lang="en-GB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411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8547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924800" cy="586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SYMPLICITY </a:t>
            </a:r>
            <a:r>
              <a:rPr lang="en-GB" b="1" dirty="0" smtClean="0">
                <a:solidFill>
                  <a:srgbClr val="FF0000"/>
                </a:solidFill>
              </a:rPr>
              <a:t>HTN-3 </a:t>
            </a:r>
            <a:r>
              <a:rPr lang="en-GB" dirty="0" smtClean="0"/>
              <a:t>(</a:t>
            </a:r>
            <a:r>
              <a:rPr lang="en-GB" dirty="0"/>
              <a:t>The first </a:t>
            </a:r>
            <a:r>
              <a:rPr lang="en-GB" i="1" u="sng" dirty="0"/>
              <a:t>sham-controlled </a:t>
            </a:r>
            <a:r>
              <a:rPr lang="en-GB" dirty="0"/>
              <a:t>randomized clinical trial</a:t>
            </a:r>
            <a:r>
              <a:rPr lang="en-GB" dirty="0" smtClean="0"/>
              <a:t>)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FF0000"/>
                </a:solidFill>
              </a:rPr>
              <a:t>little </a:t>
            </a:r>
            <a:r>
              <a:rPr lang="en-GB" dirty="0">
                <a:solidFill>
                  <a:srgbClr val="FF0000"/>
                </a:solidFill>
              </a:rPr>
              <a:t>to no effect </a:t>
            </a:r>
            <a:r>
              <a:rPr lang="en-GB" dirty="0"/>
              <a:t>on BP in patients with severe R-HTN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Possible explanations are </a:t>
            </a:r>
            <a:r>
              <a:rPr lang="en-GB" dirty="0"/>
              <a:t>incomplete nerve ablation due to poorly designed catheter electrodes </a:t>
            </a:r>
            <a:endParaRPr lang="en-GB" dirty="0" smtClean="0"/>
          </a:p>
          <a:p>
            <a:r>
              <a:rPr lang="en-GB" dirty="0" smtClean="0"/>
              <a:t> inexperienced operators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non-adherence </a:t>
            </a:r>
            <a:r>
              <a:rPr lang="en-GB" dirty="0"/>
              <a:t>to the multidrug pharmacological regimen </a:t>
            </a:r>
            <a:endParaRPr lang="en-GB" dirty="0" smtClean="0"/>
          </a:p>
          <a:p>
            <a:r>
              <a:rPr lang="en-GB" dirty="0" smtClean="0"/>
              <a:t>not including ABPM </a:t>
            </a:r>
            <a:r>
              <a:rPr lang="en-GB" dirty="0"/>
              <a:t>in the efficacy analysis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70000"/>
              </a:lnSpc>
            </a:pPr>
            <a:r>
              <a:rPr lang="en-GB" sz="3800" b="1" dirty="0" smtClean="0">
                <a:solidFill>
                  <a:srgbClr val="FF0000"/>
                </a:solidFill>
              </a:rPr>
              <a:t>DENER-HTN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/>
              <a:t>the Renal Denervation for Hypertension 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a </a:t>
            </a:r>
            <a:r>
              <a:rPr lang="en-GB" dirty="0"/>
              <a:t>statistically </a:t>
            </a:r>
            <a:r>
              <a:rPr lang="en-GB" dirty="0">
                <a:solidFill>
                  <a:srgbClr val="FF0000"/>
                </a:solidFill>
              </a:rPr>
              <a:t>significant</a:t>
            </a:r>
            <a:r>
              <a:rPr lang="en-GB" dirty="0"/>
              <a:t> reduction in daytime ambulatory systolic BP (–5.9 mmHg) </a:t>
            </a:r>
            <a:r>
              <a:rPr lang="en-GB" dirty="0" smtClean="0"/>
              <a:t>in hypertensive </a:t>
            </a:r>
            <a:r>
              <a:rPr lang="en-GB" dirty="0"/>
              <a:t>patients on a three-drug regimen randomized to renal sympathetic </a:t>
            </a:r>
            <a:r>
              <a:rPr lang="en-GB" dirty="0" smtClean="0"/>
              <a:t>denervation, when </a:t>
            </a:r>
            <a:r>
              <a:rPr lang="en-GB" dirty="0"/>
              <a:t>compared to patients taking four antihypertensive medications </a:t>
            </a:r>
            <a:r>
              <a:rPr lang="en-GB" dirty="0" smtClean="0"/>
              <a:t>without renal denervation.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1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>
                <a:solidFill>
                  <a:srgbClr val="FF0000"/>
                </a:solidFill>
              </a:rPr>
              <a:t>RCTs </a:t>
            </a:r>
            <a:r>
              <a:rPr lang="en-GB" dirty="0"/>
              <a:t>with </a:t>
            </a:r>
            <a:r>
              <a:rPr lang="en-GB" dirty="0" smtClean="0"/>
              <a:t>a sham </a:t>
            </a:r>
            <a:r>
              <a:rPr lang="en-GB" dirty="0"/>
              <a:t>procedure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failed to document </a:t>
            </a:r>
            <a:r>
              <a:rPr lang="en-GB" dirty="0"/>
              <a:t>the superiority </a:t>
            </a:r>
            <a:r>
              <a:rPr lang="en-GB" dirty="0" smtClean="0"/>
              <a:t>of renal </a:t>
            </a:r>
            <a:r>
              <a:rPr lang="en-GB" dirty="0"/>
              <a:t>denervation compared with the sham procedure in </a:t>
            </a:r>
            <a:r>
              <a:rPr lang="en-GB" dirty="0" smtClean="0"/>
              <a:t>reducing BP</a:t>
            </a:r>
            <a:r>
              <a:rPr lang="en-GB" dirty="0"/>
              <a:t>, but did confirm the </a:t>
            </a:r>
            <a:r>
              <a:rPr lang="en-GB" dirty="0">
                <a:solidFill>
                  <a:srgbClr val="FF0000"/>
                </a:solidFill>
              </a:rPr>
              <a:t>safety</a:t>
            </a:r>
            <a:r>
              <a:rPr lang="en-GB" dirty="0"/>
              <a:t> of the procedure.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sz="3800" b="1" dirty="0" smtClean="0">
                <a:solidFill>
                  <a:srgbClr val="FF0000"/>
                </a:solidFill>
              </a:rPr>
              <a:t>PRAGUE-15</a:t>
            </a:r>
            <a:r>
              <a:rPr lang="en-GB" dirty="0" smtClean="0"/>
              <a:t> study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similar</a:t>
            </a:r>
            <a:r>
              <a:rPr lang="en-GB" dirty="0" smtClean="0"/>
              <a:t> </a:t>
            </a:r>
            <a:r>
              <a:rPr lang="en-GB" dirty="0"/>
              <a:t>effects between </a:t>
            </a:r>
            <a:r>
              <a:rPr lang="en-GB" dirty="0" smtClean="0"/>
              <a:t>renal denervation </a:t>
            </a:r>
            <a:r>
              <a:rPr lang="en-GB" dirty="0"/>
              <a:t>and optimized pharmacotherapy (mainly by adding </a:t>
            </a:r>
            <a:r>
              <a:rPr lang="en-GB" dirty="0" smtClean="0"/>
              <a:t>spironolactone) +  </a:t>
            </a:r>
            <a:r>
              <a:rPr lang="en-GB" dirty="0"/>
              <a:t>the </a:t>
            </a:r>
            <a:r>
              <a:rPr lang="en-GB" dirty="0" smtClean="0"/>
              <a:t>latter was </a:t>
            </a:r>
            <a:r>
              <a:rPr lang="en-GB" dirty="0"/>
              <a:t>associated with more </a:t>
            </a:r>
            <a:r>
              <a:rPr lang="en-GB" dirty="0">
                <a:solidFill>
                  <a:srgbClr val="FF0000"/>
                </a:solidFill>
              </a:rPr>
              <a:t>side effects </a:t>
            </a:r>
            <a:r>
              <a:rPr lang="en-GB" dirty="0"/>
              <a:t>and high </a:t>
            </a:r>
            <a:r>
              <a:rPr lang="en-GB" dirty="0" smtClean="0">
                <a:solidFill>
                  <a:srgbClr val="FF0000"/>
                </a:solidFill>
              </a:rPr>
              <a:t>discontinuation</a:t>
            </a:r>
            <a:r>
              <a:rPr lang="en-GB" dirty="0" smtClean="0"/>
              <a:t> rates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Beyond resistant hypertension, interim data in the first 80 patients treated with renal denervation but with </a:t>
            </a:r>
            <a:r>
              <a:rPr lang="en-GB" i="1" u="sng" dirty="0" smtClean="0"/>
              <a:t>no background antihypertensive </a:t>
            </a:r>
            <a:r>
              <a:rPr lang="en-GB" dirty="0" smtClean="0"/>
              <a:t>therapy showed a </a:t>
            </a:r>
            <a:r>
              <a:rPr lang="en-GB" dirty="0" smtClean="0">
                <a:solidFill>
                  <a:srgbClr val="FF0000"/>
                </a:solidFill>
              </a:rPr>
              <a:t>modest effect </a:t>
            </a:r>
            <a:r>
              <a:rPr lang="en-GB" dirty="0" smtClean="0"/>
              <a:t>of renal denervation vs. sham control on 24 h ambulatory BP 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265862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/>
              <a:t>Recently, </a:t>
            </a:r>
            <a:r>
              <a:rPr lang="en-GB" b="1" dirty="0">
                <a:solidFill>
                  <a:srgbClr val="FF0000"/>
                </a:solidFill>
              </a:rPr>
              <a:t>SPYRAL-OFF MED Pivotal trial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(catheters </a:t>
            </a:r>
            <a:r>
              <a:rPr lang="en-GB" dirty="0"/>
              <a:t>have been re-designed to allow complete circumferential </a:t>
            </a:r>
            <a:r>
              <a:rPr lang="en-GB" dirty="0" smtClean="0"/>
              <a:t>renal nerve </a:t>
            </a:r>
            <a:r>
              <a:rPr lang="en-GB" dirty="0"/>
              <a:t>ablation</a:t>
            </a:r>
            <a:r>
              <a:rPr lang="en-GB" dirty="0" smtClean="0"/>
              <a:t>.)</a:t>
            </a:r>
          </a:p>
          <a:p>
            <a:endParaRPr lang="en-GB" dirty="0"/>
          </a:p>
          <a:p>
            <a:r>
              <a:rPr lang="en-GB" dirty="0" smtClean="0"/>
              <a:t>sham-controlled</a:t>
            </a:r>
            <a:r>
              <a:rPr lang="en-GB" dirty="0"/>
              <a:t>, </a:t>
            </a:r>
            <a:r>
              <a:rPr lang="en-GB" dirty="0" smtClean="0"/>
              <a:t>randomized trial </a:t>
            </a:r>
            <a:r>
              <a:rPr lang="en-GB" dirty="0"/>
              <a:t>that uses this type of </a:t>
            </a:r>
            <a:r>
              <a:rPr lang="en-GB" b="1" i="1" dirty="0">
                <a:solidFill>
                  <a:srgbClr val="FF0000"/>
                </a:solidFill>
              </a:rPr>
              <a:t>catheter</a:t>
            </a:r>
            <a:r>
              <a:rPr lang="en-GB" dirty="0"/>
              <a:t> and evaluates renal sympathetic </a:t>
            </a:r>
            <a:r>
              <a:rPr lang="en-GB" dirty="0" smtClean="0"/>
              <a:t>denervation  independently </a:t>
            </a:r>
            <a:r>
              <a:rPr lang="en-GB" dirty="0"/>
              <a:t>of antihypertensive drugs.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>
                <a:solidFill>
                  <a:srgbClr val="FF0000"/>
                </a:solidFill>
              </a:rPr>
              <a:t>significant</a:t>
            </a:r>
            <a:r>
              <a:rPr lang="en-GB" dirty="0" smtClean="0"/>
              <a:t> </a:t>
            </a:r>
            <a:r>
              <a:rPr lang="en-GB" dirty="0"/>
              <a:t>BP </a:t>
            </a:r>
            <a:r>
              <a:rPr lang="en-GB" dirty="0" smtClean="0"/>
              <a:t>reduction (–</a:t>
            </a:r>
            <a:r>
              <a:rPr lang="en-GB" dirty="0"/>
              <a:t>4.7 mmHg in 24-h ambulatory BP and –6.6 mmHg in office BP) after 3 months of </a:t>
            </a:r>
            <a:r>
              <a:rPr lang="en-GB" dirty="0" err="1"/>
              <a:t>followup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Radiofrequency</a:t>
            </a:r>
            <a:r>
              <a:rPr lang="en-GB" dirty="0" smtClean="0"/>
              <a:t> </a:t>
            </a:r>
            <a:r>
              <a:rPr lang="en-GB" dirty="0"/>
              <a:t>from renal sympathetic denervation can be replaced with ultrasound</a:t>
            </a:r>
            <a:r>
              <a:rPr lang="en-GB" dirty="0" smtClean="0"/>
              <a:t>, as </a:t>
            </a:r>
            <a:r>
              <a:rPr lang="en-GB" dirty="0"/>
              <a:t>new research demonstrated—Paradise Renal Denervation System, </a:t>
            </a:r>
            <a:r>
              <a:rPr lang="en-GB" dirty="0" err="1"/>
              <a:t>ReCor</a:t>
            </a:r>
            <a:r>
              <a:rPr lang="en-GB" dirty="0"/>
              <a:t> Medical. </a:t>
            </a:r>
            <a:r>
              <a:rPr lang="en-GB" dirty="0" smtClean="0"/>
              <a:t>This technique </a:t>
            </a:r>
            <a:r>
              <a:rPr lang="en-GB" dirty="0"/>
              <a:t>also </a:t>
            </a:r>
            <a:r>
              <a:rPr lang="en-GB" dirty="0" smtClean="0"/>
              <a:t>showed </a:t>
            </a:r>
            <a:r>
              <a:rPr lang="en-GB" dirty="0"/>
              <a:t>a reduction of BP in its own proof-of-concept trial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3662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6624"/>
            <a:ext cx="2266505" cy="147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6" y="5302303"/>
            <a:ext cx="331946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complicated </a:t>
            </a:r>
            <a:r>
              <a:rPr lang="en-GB" dirty="0"/>
              <a:t>by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/>
              <a:t>i</a:t>
            </a:r>
            <a:r>
              <a:rPr lang="en-GB" dirty="0"/>
              <a:t>) the </a:t>
            </a:r>
            <a:r>
              <a:rPr lang="en-GB" dirty="0" smtClean="0">
                <a:solidFill>
                  <a:srgbClr val="FF0000"/>
                </a:solidFill>
              </a:rPr>
              <a:t>complex pathophysiology </a:t>
            </a:r>
            <a:r>
              <a:rPr lang="en-GB" dirty="0"/>
              <a:t>of hypertension,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ii) the lack of clinically </a:t>
            </a:r>
            <a:r>
              <a:rPr lang="en-GB" dirty="0" smtClean="0">
                <a:solidFill>
                  <a:srgbClr val="FF0000"/>
                </a:solidFill>
              </a:rPr>
              <a:t>applicable</a:t>
            </a:r>
            <a:r>
              <a:rPr lang="en-GB" dirty="0" smtClean="0"/>
              <a:t> measures </a:t>
            </a:r>
            <a:r>
              <a:rPr lang="en-GB" dirty="0"/>
              <a:t>of sympathetic activity,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iii) the absence of predictors </a:t>
            </a:r>
            <a:r>
              <a:rPr lang="en-GB" dirty="0" smtClean="0"/>
              <a:t>of the </a:t>
            </a:r>
            <a:r>
              <a:rPr lang="en-GB" dirty="0">
                <a:solidFill>
                  <a:srgbClr val="FF0000"/>
                </a:solidFill>
              </a:rPr>
              <a:t>long-term BP response </a:t>
            </a:r>
            <a:r>
              <a:rPr lang="en-GB" dirty="0"/>
              <a:t>following renal denervation,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iv) </a:t>
            </a:r>
            <a:r>
              <a:rPr lang="en-GB" dirty="0" smtClean="0"/>
              <a:t>the absence </a:t>
            </a:r>
            <a:r>
              <a:rPr lang="en-GB" dirty="0"/>
              <a:t>of reliable markers of </a:t>
            </a:r>
            <a:r>
              <a:rPr lang="en-GB" dirty="0">
                <a:solidFill>
                  <a:srgbClr val="FF0000"/>
                </a:solidFill>
              </a:rPr>
              <a:t>procedural success </a:t>
            </a:r>
            <a:r>
              <a:rPr lang="en-GB" dirty="0"/>
              <a:t>to </a:t>
            </a:r>
            <a:r>
              <a:rPr lang="en-GB" dirty="0" smtClean="0"/>
              <a:t>immediately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establish</a:t>
            </a:r>
            <a:r>
              <a:rPr lang="en-GB" dirty="0" smtClean="0"/>
              <a:t> </a:t>
            </a:r>
            <a:r>
              <a:rPr lang="en-GB" dirty="0"/>
              <a:t>whether denervation has been achieved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evidence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b="1" i="1" dirty="0" smtClean="0">
                <a:solidFill>
                  <a:srgbClr val="002060"/>
                </a:solidFill>
              </a:rPr>
              <a:t>isolated </a:t>
            </a:r>
            <a:r>
              <a:rPr lang="en-GB" b="1" i="1" dirty="0">
                <a:solidFill>
                  <a:srgbClr val="002060"/>
                </a:solidFill>
              </a:rPr>
              <a:t>systolic </a:t>
            </a:r>
            <a:r>
              <a:rPr lang="en-GB" b="1" i="1" dirty="0" smtClean="0">
                <a:solidFill>
                  <a:srgbClr val="002060"/>
                </a:solidFill>
              </a:rPr>
              <a:t>HTN </a:t>
            </a:r>
            <a:r>
              <a:rPr lang="en-GB" dirty="0" smtClean="0"/>
              <a:t>(increased </a:t>
            </a:r>
            <a:r>
              <a:rPr lang="en-GB" dirty="0"/>
              <a:t>aortic </a:t>
            </a:r>
            <a:r>
              <a:rPr lang="en-GB" dirty="0" smtClean="0"/>
              <a:t>stiffness)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limited </a:t>
            </a:r>
            <a:r>
              <a:rPr lang="en-GB" dirty="0"/>
              <a:t>response </a:t>
            </a:r>
            <a:r>
              <a:rPr lang="en-GB" dirty="0" smtClean="0"/>
              <a:t>to renal denervation </a:t>
            </a:r>
            <a:r>
              <a:rPr lang="en-GB" dirty="0"/>
              <a:t>and baroreceptor </a:t>
            </a:r>
            <a:r>
              <a:rPr lang="en-GB" dirty="0" smtClean="0"/>
              <a:t>stimulation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Major </a:t>
            </a:r>
            <a:r>
              <a:rPr lang="en-GB" b="1" dirty="0">
                <a:solidFill>
                  <a:srgbClr val="FF0000"/>
                </a:solidFill>
              </a:rPr>
              <a:t>uncertainties remain </a:t>
            </a:r>
          </a:p>
        </p:txBody>
      </p:sp>
    </p:spTree>
    <p:extLst>
      <p:ext uri="{BB962C8B-B14F-4D97-AF65-F5344CB8AC3E}">
        <p14:creationId xmlns:p14="http://schemas.microsoft.com/office/powerpoint/2010/main" val="1950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880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1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2620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Carotid baroreceptor </a:t>
            </a:r>
            <a:r>
              <a:rPr lang="en-GB" dirty="0" smtClean="0">
                <a:solidFill>
                  <a:srgbClr val="FF0000"/>
                </a:solidFill>
              </a:rPr>
              <a:t>stimulation: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3100" dirty="0" smtClean="0"/>
              <a:t>1- pacemaker = </a:t>
            </a:r>
            <a:r>
              <a:rPr lang="en-GB" sz="3100" dirty="0"/>
              <a:t>(</a:t>
            </a:r>
            <a:r>
              <a:rPr lang="en-GB" sz="2000" dirty="0" err="1"/>
              <a:t>Rheos</a:t>
            </a:r>
            <a:r>
              <a:rPr lang="en-GB" sz="2000" dirty="0"/>
              <a:t> and </a:t>
            </a:r>
            <a:r>
              <a:rPr lang="en-GB" sz="2000" dirty="0" smtClean="0"/>
              <a:t>BAROSTIM NEO systems</a:t>
            </a:r>
            <a:r>
              <a:rPr lang="en-GB" sz="3100" dirty="0" smtClean="0"/>
              <a:t>)</a:t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 2- stent: </a:t>
            </a:r>
            <a:r>
              <a:rPr lang="en-GB" sz="3100" dirty="0"/>
              <a:t>(</a:t>
            </a:r>
            <a:r>
              <a:rPr lang="en-GB" sz="2200" dirty="0" err="1"/>
              <a:t>MobiusHD</a:t>
            </a:r>
            <a:r>
              <a:rPr lang="en-GB" sz="3100" dirty="0"/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229600" cy="1447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/>
              <a:t>leads to a reduction of sympathetic signals to the vessels, heart </a:t>
            </a:r>
            <a:r>
              <a:rPr lang="en-GB" sz="2800" dirty="0" smtClean="0"/>
              <a:t>an  kidneys </a:t>
            </a:r>
            <a:r>
              <a:rPr lang="en-GB" sz="2800" dirty="0" smtClean="0">
                <a:sym typeface="Wingdings" panose="05000000000000000000" pitchFamily="2" charset="2"/>
              </a:rPr>
              <a:t> </a:t>
            </a:r>
            <a:r>
              <a:rPr lang="en-GB" sz="2800" dirty="0" smtClean="0"/>
              <a:t> reduction </a:t>
            </a:r>
            <a:r>
              <a:rPr lang="en-GB" sz="2800" dirty="0"/>
              <a:t>of BP.</a:t>
            </a:r>
            <a:endParaRPr lang="en-GB" sz="2800" dirty="0" smtClean="0"/>
          </a:p>
        </p:txBody>
      </p:sp>
      <p:sp>
        <p:nvSpPr>
          <p:cNvPr id="4" name="AutoShape 2" descr="Frontiers | Non-clinical and Pre-clinical Testing to Demonstrate Safety of  the Barostim Neo Electrode for Activation of Carotid Baroreceptors in  Chronic Human Implants | Neuro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24199"/>
            <a:ext cx="328272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GB" dirty="0" smtClean="0"/>
              <a:t>RCT </a:t>
            </a:r>
            <a:r>
              <a:rPr lang="en-GB" dirty="0"/>
              <a:t>with the first generation of an implantable pulse generator showed </a:t>
            </a:r>
            <a:r>
              <a:rPr lang="en-GB" dirty="0">
                <a:solidFill>
                  <a:srgbClr val="FF0000"/>
                </a:solidFill>
              </a:rPr>
              <a:t>sustained BP-lowering efficacy </a:t>
            </a:r>
            <a:r>
              <a:rPr lang="en-GB" dirty="0"/>
              <a:t>(and sympathetic nervous system inhibition), but with some concerns about procedural and longer term safety.</a:t>
            </a:r>
          </a:p>
          <a:p>
            <a:r>
              <a:rPr lang="en-GB" dirty="0"/>
              <a:t> A second-generation unilateral device has been developed to improve safety and sustained efficacy.  BP at 12 months post-implantation was similar, with a better safety profile for the second-generation device.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sz="4500" b="1" dirty="0" err="1" smtClean="0">
                <a:solidFill>
                  <a:srgbClr val="FF0000"/>
                </a:solidFill>
              </a:rPr>
              <a:t>Rheos</a:t>
            </a:r>
            <a:r>
              <a:rPr lang="en-GB" sz="4500" b="1" dirty="0" smtClean="0">
                <a:solidFill>
                  <a:srgbClr val="FF0000"/>
                </a:solidFill>
              </a:rPr>
              <a:t> </a:t>
            </a:r>
            <a:r>
              <a:rPr lang="en-GB" sz="4500" b="1" dirty="0">
                <a:solidFill>
                  <a:srgbClr val="FF0000"/>
                </a:solidFill>
              </a:rPr>
              <a:t>Pivotal Trial </a:t>
            </a:r>
            <a:r>
              <a:rPr lang="en-GB" sz="4500" dirty="0" smtClean="0">
                <a:sym typeface="Wingdings" panose="05000000000000000000" pitchFamily="2" charset="2"/>
              </a:rPr>
              <a:t> </a:t>
            </a:r>
            <a:r>
              <a:rPr lang="en-GB" sz="4500" dirty="0" smtClean="0">
                <a:solidFill>
                  <a:srgbClr val="FF0000"/>
                </a:solidFill>
              </a:rPr>
              <a:t>no </a:t>
            </a:r>
            <a:r>
              <a:rPr lang="en-GB" sz="4500" dirty="0">
                <a:solidFill>
                  <a:srgbClr val="FF0000"/>
                </a:solidFill>
              </a:rPr>
              <a:t>superiority </a:t>
            </a:r>
            <a:r>
              <a:rPr lang="en-GB" sz="4500" dirty="0"/>
              <a:t>of baroreceptor activation therapy for reducing BP compared to </a:t>
            </a:r>
            <a:r>
              <a:rPr lang="en-GB" sz="4500" dirty="0" smtClean="0"/>
              <a:t>medical therapy </a:t>
            </a:r>
            <a:r>
              <a:rPr lang="en-GB" sz="4500" dirty="0"/>
              <a:t>after a six-months follow-up, </a:t>
            </a:r>
            <a:endParaRPr lang="en-GB" sz="4500" dirty="0" smtClean="0"/>
          </a:p>
          <a:p>
            <a:endParaRPr lang="en-GB" sz="4500" dirty="0" smtClean="0"/>
          </a:p>
          <a:p>
            <a:r>
              <a:rPr lang="en-GB" sz="4500" dirty="0" smtClean="0"/>
              <a:t>more </a:t>
            </a:r>
            <a:r>
              <a:rPr lang="en-GB" sz="4500" dirty="0"/>
              <a:t>than half achieved a systolic BP less </a:t>
            </a:r>
            <a:r>
              <a:rPr lang="en-GB" sz="4500" dirty="0" smtClean="0"/>
              <a:t>than 140 </a:t>
            </a:r>
            <a:r>
              <a:rPr lang="en-GB" sz="4500" dirty="0"/>
              <a:t>mmHg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04800"/>
            <a:ext cx="42875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/>
              <a:t>implantable pulse generator</a:t>
            </a:r>
          </a:p>
        </p:txBody>
      </p:sp>
    </p:spTree>
    <p:extLst>
      <p:ext uri="{BB962C8B-B14F-4D97-AF65-F5344CB8AC3E}">
        <p14:creationId xmlns:p14="http://schemas.microsoft.com/office/powerpoint/2010/main" val="1009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68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  dedicated </a:t>
            </a:r>
            <a:r>
              <a:rPr lang="en-GB" dirty="0"/>
              <a:t>stent-like device designed to </a:t>
            </a:r>
            <a:r>
              <a:rPr lang="en-GB" dirty="0">
                <a:solidFill>
                  <a:srgbClr val="FF0000"/>
                </a:solidFill>
              </a:rPr>
              <a:t>stretch the carotid bulb</a:t>
            </a:r>
            <a:r>
              <a:rPr lang="en-GB" dirty="0"/>
              <a:t> and increase </a:t>
            </a:r>
            <a:r>
              <a:rPr lang="en-GB" dirty="0" err="1"/>
              <a:t>baroreflex</a:t>
            </a:r>
            <a:r>
              <a:rPr lang="en-GB" dirty="0"/>
              <a:t> sensitivity. </a:t>
            </a:r>
          </a:p>
          <a:p>
            <a:r>
              <a:rPr lang="en-GB" dirty="0" err="1" smtClean="0"/>
              <a:t>lowere</a:t>
            </a:r>
            <a:r>
              <a:rPr lang="en-GB" dirty="0" smtClean="0"/>
              <a:t> </a:t>
            </a:r>
            <a:r>
              <a:rPr lang="en-GB" dirty="0" err="1" smtClean="0"/>
              <a:t>coste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simple intervention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hown </a:t>
            </a:r>
            <a:r>
              <a:rPr lang="en-GB" dirty="0"/>
              <a:t>evidence of BP-lowering efficacy of this new approach</a:t>
            </a:r>
            <a:r>
              <a:rPr lang="en-GB" dirty="0" smtClean="0"/>
              <a:t>,</a:t>
            </a:r>
          </a:p>
          <a:p>
            <a:r>
              <a:rPr lang="en-GB" dirty="0" smtClean="0"/>
              <a:t> but data </a:t>
            </a:r>
            <a:r>
              <a:rPr lang="en-GB" dirty="0"/>
              <a:t>from ongoing RCTs are needed to definitively understand </a:t>
            </a:r>
            <a:r>
              <a:rPr lang="en-GB" dirty="0" smtClean="0"/>
              <a:t>its longer-</a:t>
            </a:r>
            <a:r>
              <a:rPr lang="en-GB" dirty="0" err="1" smtClean="0"/>
              <a:t>termefficacy</a:t>
            </a:r>
            <a:r>
              <a:rPr lang="en-GB" dirty="0" smtClean="0"/>
              <a:t> </a:t>
            </a:r>
            <a:r>
              <a:rPr lang="en-GB" dirty="0"/>
              <a:t>and safety.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77225"/>
            <a:ext cx="290656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/>
              <a:t>stent</a:t>
            </a:r>
            <a:r>
              <a:rPr lang="en-GB" sz="3200" dirty="0"/>
              <a:t>: (</a:t>
            </a:r>
            <a:r>
              <a:rPr lang="en-GB" sz="2400" dirty="0" err="1"/>
              <a:t>MobiusHD</a:t>
            </a:r>
            <a:r>
              <a:rPr lang="en-GB" sz="3200" dirty="0"/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809"/>
            <a:ext cx="3263901" cy="23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8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Creation of an </a:t>
            </a:r>
            <a:r>
              <a:rPr lang="en-GB" dirty="0" err="1" smtClean="0"/>
              <a:t>arterio</a:t>
            </a:r>
            <a:r>
              <a:rPr lang="en-GB" dirty="0" smtClean="0"/>
              <a:t>-venous fistula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943600" cy="5059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central iliac </a:t>
            </a:r>
            <a:r>
              <a:rPr lang="en-GB" dirty="0" err="1" smtClean="0"/>
              <a:t>arterio</a:t>
            </a:r>
            <a:r>
              <a:rPr lang="en-GB" dirty="0" smtClean="0"/>
              <a:t>-venous </a:t>
            </a:r>
            <a:r>
              <a:rPr lang="en-GB" dirty="0"/>
              <a:t>anastomosis </a:t>
            </a:r>
            <a:r>
              <a:rPr lang="en-GB" dirty="0" smtClean="0"/>
              <a:t>(4 mm</a:t>
            </a:r>
            <a:r>
              <a:rPr lang="en-GB" dirty="0"/>
              <a:t>)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/>
              <a:t>unloading the arterial vascular </a:t>
            </a:r>
            <a:r>
              <a:rPr lang="en-GB" dirty="0" smtClean="0"/>
              <a:t>bed into </a:t>
            </a:r>
            <a:r>
              <a:rPr lang="en-GB" dirty="0"/>
              <a:t>the venous system.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ROX CONTROL </a:t>
            </a:r>
            <a:r>
              <a:rPr lang="en-GB" dirty="0">
                <a:solidFill>
                  <a:srgbClr val="FF0000"/>
                </a:solidFill>
              </a:rPr>
              <a:t>HTN </a:t>
            </a:r>
            <a:r>
              <a:rPr lang="en-GB" dirty="0" smtClean="0"/>
              <a:t>trial (</a:t>
            </a:r>
            <a:r>
              <a:rPr lang="en-GB" dirty="0"/>
              <a:t>a stent-like nitinol </a:t>
            </a:r>
            <a:r>
              <a:rPr lang="en-GB" dirty="0" smtClean="0"/>
              <a:t>device)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resistant HTN </a:t>
            </a:r>
            <a:r>
              <a:rPr lang="en-GB" dirty="0" smtClean="0">
                <a:sym typeface="Wingdings" panose="05000000000000000000" pitchFamily="2" charset="2"/>
              </a:rPr>
              <a:t> RCT= </a:t>
            </a:r>
            <a:r>
              <a:rPr lang="en-GB" dirty="0" smtClean="0"/>
              <a:t>At </a:t>
            </a:r>
            <a:r>
              <a:rPr lang="en-GB" dirty="0"/>
              <a:t>6 </a:t>
            </a:r>
            <a:r>
              <a:rPr lang="en-GB" dirty="0" smtClean="0"/>
              <a:t>months, office </a:t>
            </a:r>
            <a:r>
              <a:rPr lang="en-GB" dirty="0"/>
              <a:t>and ambulatory BP were significantly reduced in the </a:t>
            </a:r>
            <a:r>
              <a:rPr lang="en-GB" dirty="0" smtClean="0"/>
              <a:t>coupler group </a:t>
            </a:r>
            <a:r>
              <a:rPr lang="en-GB" dirty="0"/>
              <a:t>compared with the control group.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safety aspects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Ipsilateral </a:t>
            </a:r>
            <a:r>
              <a:rPr lang="en-GB" dirty="0">
                <a:solidFill>
                  <a:srgbClr val="FF0000"/>
                </a:solidFill>
              </a:rPr>
              <a:t>venous </a:t>
            </a:r>
            <a:r>
              <a:rPr lang="en-GB" dirty="0" smtClean="0">
                <a:solidFill>
                  <a:srgbClr val="FF0000"/>
                </a:solidFill>
              </a:rPr>
              <a:t>stenosis </a:t>
            </a:r>
            <a:r>
              <a:rPr lang="en-GB" dirty="0" smtClean="0"/>
              <a:t>= occurred </a:t>
            </a:r>
            <a:r>
              <a:rPr lang="en-GB" dirty="0"/>
              <a:t>in 29% of patients.</a:t>
            </a:r>
          </a:p>
          <a:p>
            <a:r>
              <a:rPr lang="en-GB" sz="3400" b="1" i="1" dirty="0" smtClean="0"/>
              <a:t>No</a:t>
            </a:r>
            <a:r>
              <a:rPr lang="en-GB" sz="3400" dirty="0" smtClean="0"/>
              <a:t> </a:t>
            </a:r>
            <a:r>
              <a:rPr lang="en-GB" dirty="0"/>
              <a:t>reports of </a:t>
            </a:r>
            <a:r>
              <a:rPr lang="en-GB" dirty="0" smtClean="0"/>
              <a:t>RV- </a:t>
            </a:r>
            <a:r>
              <a:rPr lang="en-GB" dirty="0"/>
              <a:t>failure or high-output </a:t>
            </a:r>
            <a:r>
              <a:rPr lang="en-GB" dirty="0" smtClean="0"/>
              <a:t>cardiac failure </a:t>
            </a:r>
            <a:r>
              <a:rPr lang="en-GB" dirty="0"/>
              <a:t>after device implantation over the short-term, but </a:t>
            </a:r>
            <a:r>
              <a:rPr lang="en-GB" dirty="0" smtClean="0"/>
              <a:t>longer follow-up </a:t>
            </a:r>
            <a:r>
              <a:rPr lang="en-GB" dirty="0"/>
              <a:t>is clearly needed.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09" y="12192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09" y="3431750"/>
            <a:ext cx="2181225" cy="278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u="sng" dirty="0" smtClean="0">
                <a:hlinkClick r:id="rId2" tooltip="Considering a New Approach to Treatment of Uncontrolled Hypertension With  the ROX Coupler Device - Endovascular Today"/>
              </a:rPr>
              <a:t>ROX </a:t>
            </a:r>
            <a:r>
              <a:rPr lang="en-GB" u="sng" dirty="0">
                <a:hlinkClick r:id="rId2" tooltip="Considering a New Approach to Treatment of Uncontrolled Hypertension With  the ROX Coupler Device - Endovascular Today"/>
              </a:rPr>
              <a:t>Coupler Device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4757"/>
            <a:ext cx="34575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06" y="1638301"/>
            <a:ext cx="3029594" cy="508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4579"/>
            <a:ext cx="3461263" cy="23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6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99" y="1524000"/>
            <a:ext cx="6680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Definitions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71" y="6478488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Pharmaceutics</a:t>
            </a:r>
            <a:r>
              <a:rPr lang="fr-FR" sz="1400" dirty="0"/>
              <a:t> </a:t>
            </a:r>
            <a:r>
              <a:rPr lang="fr-FR" sz="1400" b="1" dirty="0"/>
              <a:t>2021</a:t>
            </a:r>
            <a:r>
              <a:rPr lang="fr-FR" sz="1400" dirty="0"/>
              <a:t>, 13, 714. https://doi.org/10.3390/pharmaceutics13050714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17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Other </a:t>
            </a:r>
            <a:r>
              <a:rPr lang="en-GB" dirty="0" smtClean="0"/>
              <a:t>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800" dirty="0">
                <a:solidFill>
                  <a:srgbClr val="FF0000"/>
                </a:solidFill>
              </a:rPr>
              <a:t>Surgical resection of the carotid </a:t>
            </a:r>
            <a:r>
              <a:rPr lang="en-GB" sz="3800" dirty="0" smtClean="0">
                <a:solidFill>
                  <a:srgbClr val="FF0000"/>
                </a:solidFill>
              </a:rPr>
              <a:t>body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800" dirty="0" smtClean="0">
                <a:solidFill>
                  <a:srgbClr val="FF0000"/>
                </a:solidFill>
              </a:rPr>
              <a:t>Endovascular </a:t>
            </a:r>
            <a:r>
              <a:rPr lang="en-GB" sz="3800" dirty="0">
                <a:solidFill>
                  <a:srgbClr val="FF0000"/>
                </a:solidFill>
              </a:rPr>
              <a:t>carotid body </a:t>
            </a:r>
            <a:r>
              <a:rPr lang="en-GB" sz="3800" dirty="0" smtClean="0">
                <a:solidFill>
                  <a:srgbClr val="FF0000"/>
                </a:solidFill>
              </a:rPr>
              <a:t>modification by </a:t>
            </a:r>
            <a:r>
              <a:rPr lang="en-GB" sz="3800" dirty="0">
                <a:solidFill>
                  <a:srgbClr val="FF0000"/>
                </a:solidFill>
              </a:rPr>
              <a:t>ultrasound-guided ablation </a:t>
            </a:r>
            <a:endParaRPr lang="en-GB" sz="3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dirty="0" smtClean="0"/>
              <a:t>The </a:t>
            </a:r>
            <a:r>
              <a:rPr lang="en-GB" sz="2200" dirty="0"/>
              <a:t>carotid body </a:t>
            </a:r>
            <a:r>
              <a:rPr lang="en-GB" sz="2200" dirty="0" smtClean="0"/>
              <a:t>is </a:t>
            </a:r>
            <a:r>
              <a:rPr lang="en-GB" sz="2200" dirty="0"/>
              <a:t>innervated by nerve fibres from the </a:t>
            </a:r>
            <a:r>
              <a:rPr lang="en-GB" sz="2200" dirty="0" err="1"/>
              <a:t>vagus</a:t>
            </a:r>
            <a:r>
              <a:rPr lang="en-GB" sz="2200" dirty="0"/>
              <a:t> nerve through the </a:t>
            </a:r>
            <a:r>
              <a:rPr lang="en-GB" sz="2200" dirty="0" smtClean="0"/>
              <a:t>cervical ganglion </a:t>
            </a:r>
            <a:r>
              <a:rPr lang="en-GB" sz="2200" dirty="0"/>
              <a:t>and the carotid sinus nerve</a:t>
            </a:r>
            <a:r>
              <a:rPr lang="en-GB" sz="2200" dirty="0" smtClean="0"/>
              <a:t>.</a:t>
            </a:r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> </a:t>
            </a:r>
            <a:r>
              <a:rPr lang="en-GB" sz="2200" dirty="0"/>
              <a:t>Stimulation of the </a:t>
            </a:r>
            <a:r>
              <a:rPr lang="en-GB" sz="2200" dirty="0" smtClean="0"/>
              <a:t>carotid body </a:t>
            </a:r>
            <a:r>
              <a:rPr lang="en-GB" sz="2200" dirty="0"/>
              <a:t>drives sympathetic tone, resulting in an increase in BP </a:t>
            </a:r>
            <a:r>
              <a:rPr lang="en-GB" sz="2200" dirty="0" smtClean="0"/>
              <a:t>and minute </a:t>
            </a:r>
            <a:r>
              <a:rPr lang="en-GB" sz="2200" dirty="0"/>
              <a:t>ventilation. </a:t>
            </a:r>
            <a:endParaRPr lang="en-GB" sz="2200" dirty="0" smtClean="0"/>
          </a:p>
          <a:p>
            <a:endParaRPr lang="en-GB" dirty="0"/>
          </a:p>
          <a:p>
            <a:r>
              <a:rPr lang="en-GB" dirty="0" smtClean="0"/>
              <a:t>reductions </a:t>
            </a:r>
            <a:r>
              <a:rPr lang="en-GB" dirty="0"/>
              <a:t>in </a:t>
            </a:r>
            <a:r>
              <a:rPr lang="en-GB" dirty="0" smtClean="0"/>
              <a:t>BP </a:t>
            </a:r>
            <a:r>
              <a:rPr lang="en-GB" dirty="0"/>
              <a:t>and sympathetic </a:t>
            </a:r>
            <a:r>
              <a:rPr lang="en-GB" dirty="0" smtClean="0"/>
              <a:t>over-activity </a:t>
            </a:r>
            <a:r>
              <a:rPr lang="en-GB" dirty="0"/>
              <a:t>in patients </a:t>
            </a:r>
            <a:r>
              <a:rPr lang="en-GB" dirty="0" smtClean="0"/>
              <a:t>with heart </a:t>
            </a:r>
            <a:r>
              <a:rPr lang="en-GB" dirty="0"/>
              <a:t>failure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4724400"/>
            <a:ext cx="6781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In summary,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device-based </a:t>
            </a:r>
            <a:r>
              <a:rPr lang="en-GB" dirty="0"/>
              <a:t>therapy for hypertension is a fast moving field.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Further </a:t>
            </a:r>
            <a:r>
              <a:rPr lang="en-GB" dirty="0"/>
              <a:t>sham-controlled studies are needed before device-based therapies can be recommended for the routine treatment of hypertension outside of the framework of clinical trials.</a:t>
            </a:r>
          </a:p>
        </p:txBody>
      </p:sp>
    </p:spTree>
    <p:extLst>
      <p:ext uri="{BB962C8B-B14F-4D97-AF65-F5344CB8AC3E}">
        <p14:creationId xmlns:p14="http://schemas.microsoft.com/office/powerpoint/2010/main" val="2357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Looking into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N</a:t>
            </a:r>
            <a:r>
              <a:rPr lang="en-GB" dirty="0" smtClean="0"/>
              <a:t>ew therapeutic agents: </a:t>
            </a:r>
          </a:p>
          <a:p>
            <a:r>
              <a:rPr lang="en-GB" dirty="0" smtClean="0"/>
              <a:t>neutral </a:t>
            </a:r>
            <a:r>
              <a:rPr lang="en-GB" dirty="0"/>
              <a:t>endopeptidase </a:t>
            </a:r>
            <a:r>
              <a:rPr lang="en-GB" dirty="0" smtClean="0"/>
              <a:t>inhibitors: leading </a:t>
            </a:r>
            <a:r>
              <a:rPr lang="en-GB" dirty="0"/>
              <a:t>to a decrease </a:t>
            </a:r>
            <a:r>
              <a:rPr lang="en-GB" dirty="0" smtClean="0"/>
              <a:t>of angiotensin-II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=&gt;   </a:t>
            </a:r>
            <a:r>
              <a:rPr lang="en-GB" b="1" dirty="0" err="1" smtClean="0">
                <a:solidFill>
                  <a:srgbClr val="FF0000"/>
                </a:solidFill>
              </a:rPr>
              <a:t>Omapatrilat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vs</a:t>
            </a:r>
            <a:r>
              <a:rPr lang="en-GB" dirty="0"/>
              <a:t>. </a:t>
            </a:r>
            <a:r>
              <a:rPr lang="en-GB" dirty="0" err="1"/>
              <a:t>Enalapril</a:t>
            </a:r>
            <a:r>
              <a:rPr lang="en-GB" dirty="0"/>
              <a:t> (OCTAVE) trial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antihypertensive effect </a:t>
            </a:r>
            <a:r>
              <a:rPr lang="en-GB" dirty="0"/>
              <a:t>was superior, more </a:t>
            </a:r>
            <a:r>
              <a:rPr lang="en-GB" dirty="0" smtClean="0"/>
              <a:t>angioedema (</a:t>
            </a:r>
            <a:r>
              <a:rPr lang="en-GB" dirty="0"/>
              <a:t>2.17% </a:t>
            </a:r>
            <a:r>
              <a:rPr lang="en-GB" dirty="0" smtClean="0"/>
              <a:t>versus 0.68%)</a:t>
            </a:r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FF0000"/>
                </a:solidFill>
              </a:rPr>
              <a:t>sacubitril</a:t>
            </a:r>
            <a:r>
              <a:rPr lang="en-GB" b="1" dirty="0" smtClean="0">
                <a:solidFill>
                  <a:srgbClr val="FF0000"/>
                </a:solidFill>
              </a:rPr>
              <a:t>/valsartan</a:t>
            </a:r>
            <a:r>
              <a:rPr lang="en-GB" dirty="0" smtClean="0"/>
              <a:t> </a:t>
            </a:r>
            <a:r>
              <a:rPr lang="en-GB" dirty="0"/>
              <a:t>(ARB-blockers and </a:t>
            </a:r>
            <a:r>
              <a:rPr lang="en-GB" dirty="0" err="1"/>
              <a:t>neprilysin</a:t>
            </a:r>
            <a:r>
              <a:rPr lang="en-GB" dirty="0"/>
              <a:t> </a:t>
            </a:r>
            <a:r>
              <a:rPr lang="en-GB" dirty="0" smtClean="0"/>
              <a:t>inhibitors)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promotes </a:t>
            </a:r>
            <a:r>
              <a:rPr lang="en-GB" dirty="0"/>
              <a:t>vasodilation, increases sodium excretion and displays </a:t>
            </a:r>
            <a:r>
              <a:rPr lang="en-GB" dirty="0" err="1"/>
              <a:t>antihypertrophic</a:t>
            </a:r>
            <a:r>
              <a:rPr lang="en-GB" dirty="0"/>
              <a:t> and </a:t>
            </a:r>
            <a:r>
              <a:rPr lang="en-GB" dirty="0" err="1"/>
              <a:t>antifibrotic</a:t>
            </a:r>
            <a:r>
              <a:rPr lang="en-GB" dirty="0"/>
              <a:t> </a:t>
            </a:r>
            <a:r>
              <a:rPr lang="en-GB" dirty="0" smtClean="0"/>
              <a:t>properties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/>
              <a:t>reducing office and ambulatory central aortic and brachial </a:t>
            </a:r>
            <a:r>
              <a:rPr lang="en-GB" dirty="0" smtClean="0"/>
              <a:t>pressures in </a:t>
            </a:r>
            <a:r>
              <a:rPr lang="en-GB" dirty="0"/>
              <a:t>elderly patients with systolic HTN and arterial stiffness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drugs prevents the degradation of natriuretic peptides into metabolites and promotes vasodilation, increases sodium excretion and displays </a:t>
            </a:r>
            <a:r>
              <a:rPr lang="en-GB" dirty="0" err="1" smtClean="0"/>
              <a:t>antihypertrophic</a:t>
            </a:r>
            <a:r>
              <a:rPr lang="en-GB" dirty="0" smtClean="0"/>
              <a:t> and </a:t>
            </a:r>
            <a:r>
              <a:rPr lang="en-GB" dirty="0" err="1" smtClean="0"/>
              <a:t>antifibrotic</a:t>
            </a:r>
            <a:r>
              <a:rPr lang="en-GB" dirty="0" smtClean="0"/>
              <a:t>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finerenone</a:t>
            </a:r>
            <a:r>
              <a:rPr lang="en-GB" dirty="0" smtClean="0"/>
              <a:t> </a:t>
            </a:r>
            <a:r>
              <a:rPr lang="en-GB" dirty="0"/>
              <a:t>(BAY94-8662</a:t>
            </a:r>
            <a:r>
              <a:rPr lang="en-GB" dirty="0" smtClean="0"/>
              <a:t>)=</a:t>
            </a:r>
            <a:r>
              <a:rPr lang="en-GB" dirty="0"/>
              <a:t>nonsteroidal </a:t>
            </a:r>
            <a:r>
              <a:rPr lang="en-GB" dirty="0" smtClean="0"/>
              <a:t>mineralocorticoid receptor antagonists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Anti-fibrotic ,LVH , Pro- BNP , proteinuria</a:t>
            </a:r>
            <a:r>
              <a:rPr lang="en-GB" dirty="0"/>
              <a:t>, </a:t>
            </a:r>
            <a:r>
              <a:rPr lang="en-GB" dirty="0" smtClean="0"/>
              <a:t>BUT not </a:t>
            </a:r>
            <a:r>
              <a:rPr lang="en-GB" dirty="0"/>
              <a:t>significantly influence </a:t>
            </a:r>
            <a:r>
              <a:rPr lang="en-GB" dirty="0" smtClean="0"/>
              <a:t>BP (lower </a:t>
            </a:r>
            <a:r>
              <a:rPr lang="en-GB" dirty="0" err="1" smtClean="0"/>
              <a:t>Hyperkalemia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Aminopeptidase: </a:t>
            </a:r>
            <a:r>
              <a:rPr lang="en-GB" dirty="0"/>
              <a:t>a membrane-bound </a:t>
            </a:r>
            <a:r>
              <a:rPr lang="en-GB" dirty="0" smtClean="0"/>
              <a:t>zinc metalloprotease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Firibastat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</a:p>
          <a:p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TAKE HOME MASSAGE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/>
              <a:t>The importance of </a:t>
            </a:r>
            <a:r>
              <a:rPr lang="en-GB" dirty="0" smtClean="0"/>
              <a:t>R-HTN </a:t>
            </a:r>
            <a:r>
              <a:rPr lang="en-GB" dirty="0"/>
              <a:t>is underscored by the associated risk of adverse outcomes compared </a:t>
            </a:r>
            <a:r>
              <a:rPr lang="en-GB" dirty="0" smtClean="0"/>
              <a:t>with</a:t>
            </a:r>
            <a:r>
              <a:rPr lang="fa-IR" dirty="0" smtClean="0"/>
              <a:t> </a:t>
            </a:r>
            <a:r>
              <a:rPr lang="en-GB" dirty="0" smtClean="0"/>
              <a:t>non-RHTN. </a:t>
            </a:r>
            <a:endParaRPr lang="fa-IR" dirty="0"/>
          </a:p>
          <a:p>
            <a:endParaRPr lang="fa-IR" dirty="0" smtClean="0"/>
          </a:p>
          <a:p>
            <a:r>
              <a:rPr lang="en-GB" dirty="0" smtClean="0"/>
              <a:t>antihypertensive </a:t>
            </a:r>
            <a:r>
              <a:rPr lang="en-GB" dirty="0"/>
              <a:t>medication adherence is confirmed </a:t>
            </a:r>
            <a:endParaRPr lang="en-GB" dirty="0" smtClean="0"/>
          </a:p>
          <a:p>
            <a:endParaRPr lang="fa-IR" dirty="0" smtClean="0"/>
          </a:p>
          <a:p>
            <a:r>
              <a:rPr lang="en-GB" dirty="0" smtClean="0"/>
              <a:t>out-of-office </a:t>
            </a:r>
            <a:r>
              <a:rPr lang="en-GB" dirty="0"/>
              <a:t>BP recordings </a:t>
            </a:r>
            <a:r>
              <a:rPr lang="en-GB" dirty="0" smtClean="0"/>
              <a:t>exclude</a:t>
            </a:r>
            <a:r>
              <a:rPr lang="fa-IR" dirty="0" smtClean="0"/>
              <a:t> </a:t>
            </a:r>
            <a:r>
              <a:rPr lang="en-GB" dirty="0" smtClean="0"/>
              <a:t>a </a:t>
            </a:r>
            <a:r>
              <a:rPr lang="en-GB" dirty="0"/>
              <a:t>white-coat effect, </a:t>
            </a:r>
            <a:endParaRPr lang="fa-IR" dirty="0" smtClean="0"/>
          </a:p>
          <a:p>
            <a:endParaRPr lang="fa-IR" dirty="0" smtClean="0"/>
          </a:p>
          <a:p>
            <a:r>
              <a:rPr lang="en-GB" dirty="0" smtClean="0"/>
              <a:t>contributing </a:t>
            </a:r>
            <a:r>
              <a:rPr lang="en-GB" dirty="0"/>
              <a:t>lifestyle issues, </a:t>
            </a:r>
            <a:endParaRPr lang="fa-IR" dirty="0" smtClean="0"/>
          </a:p>
          <a:p>
            <a:r>
              <a:rPr lang="en-GB" dirty="0" smtClean="0"/>
              <a:t>detection </a:t>
            </a:r>
            <a:r>
              <a:rPr lang="en-GB" dirty="0"/>
              <a:t>of drugs </a:t>
            </a:r>
            <a:r>
              <a:rPr lang="en-GB" dirty="0" smtClean="0"/>
              <a:t>interfering</a:t>
            </a:r>
            <a:r>
              <a:rPr lang="fa-IR" dirty="0" smtClean="0"/>
              <a:t> </a:t>
            </a:r>
            <a:r>
              <a:rPr lang="en-GB" dirty="0" smtClean="0"/>
              <a:t>with </a:t>
            </a:r>
            <a:r>
              <a:rPr lang="en-GB" dirty="0"/>
              <a:t>antihypertensive medication effectiveness, </a:t>
            </a:r>
            <a:endParaRPr lang="fa-IR" dirty="0" smtClean="0"/>
          </a:p>
          <a:p>
            <a:r>
              <a:rPr lang="en-GB" dirty="0" smtClean="0"/>
              <a:t>screening </a:t>
            </a:r>
            <a:r>
              <a:rPr lang="en-GB" dirty="0"/>
              <a:t>for secondary hypertension, </a:t>
            </a:r>
            <a:endParaRPr lang="fa-IR" dirty="0"/>
          </a:p>
          <a:p>
            <a:r>
              <a:rPr lang="en-GB" dirty="0" smtClean="0"/>
              <a:t>assessment </a:t>
            </a:r>
            <a:r>
              <a:rPr lang="en-GB" dirty="0"/>
              <a:t>of target </a:t>
            </a:r>
            <a:r>
              <a:rPr lang="en-GB" dirty="0" smtClean="0"/>
              <a:t>organ</a:t>
            </a:r>
            <a:r>
              <a:rPr lang="fa-IR" dirty="0" smtClean="0"/>
              <a:t> </a:t>
            </a:r>
            <a:r>
              <a:rPr lang="en-GB" dirty="0" smtClean="0"/>
              <a:t>damage</a:t>
            </a:r>
            <a:r>
              <a:rPr lang="en-GB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230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use </a:t>
            </a:r>
            <a:r>
              <a:rPr lang="en-GB" dirty="0"/>
              <a:t>of long-acting thiazide-like </a:t>
            </a:r>
            <a:r>
              <a:rPr lang="en-GB" dirty="0" smtClean="0"/>
              <a:t>diuretics</a:t>
            </a:r>
            <a:r>
              <a:rPr lang="fa-IR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chlorthalidone</a:t>
            </a:r>
            <a:r>
              <a:rPr lang="en-GB" dirty="0" smtClean="0"/>
              <a:t> </a:t>
            </a:r>
            <a:r>
              <a:rPr lang="en-GB" dirty="0"/>
              <a:t>or </a:t>
            </a:r>
            <a:r>
              <a:rPr lang="en-GB" dirty="0" err="1"/>
              <a:t>indapamide</a:t>
            </a:r>
            <a:r>
              <a:rPr lang="en-GB" dirty="0" smtClean="0"/>
              <a:t>),</a:t>
            </a:r>
          </a:p>
          <a:p>
            <a:endParaRPr lang="en-GB" dirty="0"/>
          </a:p>
          <a:p>
            <a:endParaRPr lang="fa-IR" dirty="0" smtClean="0"/>
          </a:p>
          <a:p>
            <a:r>
              <a:rPr lang="en-GB" dirty="0" smtClean="0"/>
              <a:t>addition </a:t>
            </a:r>
            <a:r>
              <a:rPr lang="en-GB" dirty="0"/>
              <a:t>of a mineralocorticoid </a:t>
            </a:r>
            <a:r>
              <a:rPr lang="en-GB" dirty="0" smtClean="0"/>
              <a:t>receptor</a:t>
            </a:r>
            <a:r>
              <a:rPr lang="fa-IR" dirty="0" smtClean="0"/>
              <a:t> </a:t>
            </a:r>
            <a:r>
              <a:rPr lang="en-GB" dirty="0" smtClean="0"/>
              <a:t>antagonist </a:t>
            </a:r>
            <a:r>
              <a:rPr lang="en-GB" dirty="0"/>
              <a:t>(spironolactone or </a:t>
            </a:r>
            <a:r>
              <a:rPr lang="en-GB" dirty="0" err="1"/>
              <a:t>eplerenone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and, if BP remains elevated, stepwise addition of antihypertensive drugs with complementary mechanisms of action </a:t>
            </a:r>
            <a:r>
              <a:rPr lang="en-GB" dirty="0" smtClean="0"/>
              <a:t>to</a:t>
            </a:r>
            <a:r>
              <a:rPr lang="fa-IR" dirty="0" smtClean="0"/>
              <a:t> </a:t>
            </a:r>
            <a:r>
              <a:rPr lang="en-GB" dirty="0" smtClean="0"/>
              <a:t>lower </a:t>
            </a:r>
            <a:r>
              <a:rPr lang="en-GB" dirty="0"/>
              <a:t>BP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2863"/>
            <a:ext cx="60674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28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480711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5442"/>
            <a:ext cx="5090857" cy="65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64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Resistant Hypertension is defined as uncontrolled HTN with BP &gt; 140/90 on </a:t>
            </a:r>
            <a:r>
              <a:rPr lang="en-US" u="sng" dirty="0" smtClean="0"/>
              <a:t>&gt;</a:t>
            </a:r>
            <a:r>
              <a:rPr lang="en-US" dirty="0" smtClean="0"/>
              <a:t> 3 meds or controlled on </a:t>
            </a:r>
            <a:r>
              <a:rPr lang="en-US" u="sng" dirty="0" smtClean="0"/>
              <a:t>&gt;</a:t>
            </a:r>
            <a:r>
              <a:rPr lang="en-US" dirty="0" smtClean="0"/>
              <a:t> 4 meds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Exclude non-adherent patients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Prevalence ranges from 1.9 – 8.9% of HTN patients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Check for OSA in all patients and consider meds and other secondary causes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Note from a </a:t>
            </a:r>
            <a:r>
              <a:rPr lang="en-US" dirty="0" err="1" smtClean="0"/>
              <a:t>nephrologist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CONTROL VOLUME with DIURETICS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Increased CV event rates occur compared to controlled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:\کامپیوتر قبلی\drive e\My Pictures\78af97bf5b.jpg">
            <a:extLst>
              <a:ext uri="{FF2B5EF4-FFF2-40B4-BE49-F238E27FC236}">
                <a16:creationId xmlns:a16="http://schemas.microsoft.com/office/drawing/2014/main" id="{1260279C-2148-4046-B678-1DD3AAC9E3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802DF-1389-4076-B5F4-B5727403C73D}"/>
              </a:ext>
            </a:extLst>
          </p:cNvPr>
          <p:cNvSpPr txBox="1"/>
          <p:nvPr/>
        </p:nvSpPr>
        <p:spPr>
          <a:xfrm>
            <a:off x="457200" y="152400"/>
            <a:ext cx="527208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40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2  Hamid" pitchFamily="2" charset="-78"/>
              </a:rPr>
              <a:t>با تشکر از حسن توجه شما 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cs typeface="2  Hami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779536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100" b="1" dirty="0"/>
              <a:t>Resistant Hypertension-Associated </a:t>
            </a:r>
            <a:r>
              <a:rPr lang="en-GB" sz="3100" b="1" dirty="0" smtClean="0"/>
              <a:t>Phenotypes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800" b="1" dirty="0" smtClean="0"/>
              <a:t>2017 ACC/AHA </a:t>
            </a:r>
            <a:r>
              <a:rPr lang="en-GB" sz="3800" b="1" dirty="0"/>
              <a:t>guideline </a:t>
            </a:r>
            <a:r>
              <a:rPr lang="en-GB" sz="3800" b="1" dirty="0" smtClean="0"/>
              <a:t>introduced two </a:t>
            </a:r>
            <a:r>
              <a:rPr lang="en-GB" sz="3800" b="1" dirty="0"/>
              <a:t>new concepts: </a:t>
            </a:r>
            <a:endParaRPr lang="en-GB" sz="3800" b="1" dirty="0" smtClean="0"/>
          </a:p>
          <a:p>
            <a:pPr marL="0" indent="0">
              <a:buNone/>
            </a:pPr>
            <a:endParaRPr lang="en-GB" sz="4400" b="1" dirty="0" smtClean="0"/>
          </a:p>
          <a:p>
            <a:r>
              <a:rPr lang="en-GB" sz="3600" b="1" dirty="0" smtClean="0">
                <a:solidFill>
                  <a:srgbClr val="FF0000"/>
                </a:solidFill>
              </a:rPr>
              <a:t>1-  </a:t>
            </a:r>
            <a:r>
              <a:rPr lang="en-GB" sz="4400" b="1" dirty="0" smtClean="0">
                <a:solidFill>
                  <a:srgbClr val="FF0000"/>
                </a:solidFill>
              </a:rPr>
              <a:t>Controlled </a:t>
            </a:r>
            <a:r>
              <a:rPr lang="en-GB" sz="4400" b="1" dirty="0">
                <a:solidFill>
                  <a:srgbClr val="FF0000"/>
                </a:solidFill>
              </a:rPr>
              <a:t>R-HTN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u="sng" dirty="0" smtClean="0"/>
              <a:t>at </a:t>
            </a:r>
            <a:r>
              <a:rPr lang="en-GB" u="sng" dirty="0"/>
              <a:t>least </a:t>
            </a:r>
            <a:r>
              <a:rPr lang="en-GB" u="sng" dirty="0">
                <a:solidFill>
                  <a:srgbClr val="FF0000"/>
                </a:solidFill>
              </a:rPr>
              <a:t>four</a:t>
            </a:r>
            <a:r>
              <a:rPr lang="en-GB" u="sng" dirty="0"/>
              <a:t> </a:t>
            </a:r>
            <a:r>
              <a:rPr lang="en-GB" dirty="0"/>
              <a:t>antihypertensive medications and </a:t>
            </a:r>
            <a:r>
              <a:rPr lang="en-GB" dirty="0" smtClean="0">
                <a:solidFill>
                  <a:srgbClr val="FF0000"/>
                </a:solidFill>
              </a:rPr>
              <a:t>achieving</a:t>
            </a:r>
            <a:r>
              <a:rPr lang="en-GB" dirty="0" smtClean="0"/>
              <a:t> an </a:t>
            </a:r>
            <a:r>
              <a:rPr lang="en-GB" dirty="0"/>
              <a:t>adequate office BP control. </a:t>
            </a:r>
            <a:endParaRPr lang="en-GB" dirty="0" smtClean="0"/>
          </a:p>
          <a:p>
            <a:endParaRPr lang="en-GB" dirty="0" smtClean="0"/>
          </a:p>
          <a:p>
            <a:r>
              <a:rPr lang="en-GB" sz="3600" b="1" dirty="0" smtClean="0">
                <a:solidFill>
                  <a:srgbClr val="FF0000"/>
                </a:solidFill>
              </a:rPr>
              <a:t>2-  </a:t>
            </a:r>
            <a:r>
              <a:rPr lang="en-GB" sz="4400" b="1" dirty="0" smtClean="0">
                <a:solidFill>
                  <a:srgbClr val="FF0000"/>
                </a:solidFill>
              </a:rPr>
              <a:t>Refractory </a:t>
            </a:r>
            <a:r>
              <a:rPr lang="en-GB" sz="4400" b="1" dirty="0">
                <a:solidFill>
                  <a:srgbClr val="FF0000"/>
                </a:solidFill>
              </a:rPr>
              <a:t>R-HTN (</a:t>
            </a:r>
            <a:r>
              <a:rPr lang="en-GB" sz="4400" b="1" dirty="0" err="1">
                <a:solidFill>
                  <a:srgbClr val="FF0000"/>
                </a:solidFill>
              </a:rPr>
              <a:t>rfR</a:t>
            </a:r>
            <a:r>
              <a:rPr lang="en-GB" sz="4400" b="1" dirty="0">
                <a:solidFill>
                  <a:srgbClr val="FF0000"/>
                </a:solidFill>
              </a:rPr>
              <a:t>-HTN</a:t>
            </a:r>
            <a:r>
              <a:rPr lang="en-GB" sz="4400" b="1" dirty="0" smtClean="0">
                <a:solidFill>
                  <a:srgbClr val="FF0000"/>
                </a:solidFill>
              </a:rPr>
              <a:t>)</a:t>
            </a:r>
            <a:r>
              <a:rPr lang="en-GB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elevated</a:t>
            </a:r>
            <a:r>
              <a:rPr lang="en-GB" dirty="0" smtClean="0"/>
              <a:t> office </a:t>
            </a:r>
            <a:r>
              <a:rPr lang="en-GB" dirty="0"/>
              <a:t>BP values while on treatment with </a:t>
            </a:r>
            <a:r>
              <a:rPr lang="en-GB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or more </a:t>
            </a:r>
            <a:r>
              <a:rPr lang="en-GB" dirty="0"/>
              <a:t>antihypertensive </a:t>
            </a:r>
            <a:r>
              <a:rPr lang="en-GB" dirty="0" smtClean="0"/>
              <a:t>drugs 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( </a:t>
            </a:r>
            <a:r>
              <a:rPr lang="en-GB" sz="2200" dirty="0">
                <a:solidFill>
                  <a:srgbClr val="0070C0"/>
                </a:solidFill>
              </a:rPr>
              <a:t>including </a:t>
            </a:r>
            <a:r>
              <a:rPr lang="en-GB" sz="2200" dirty="0" smtClean="0">
                <a:solidFill>
                  <a:srgbClr val="0070C0"/>
                </a:solidFill>
              </a:rPr>
              <a:t>a long-acting </a:t>
            </a:r>
            <a:r>
              <a:rPr lang="en-GB" sz="2200" dirty="0">
                <a:solidFill>
                  <a:srgbClr val="0070C0"/>
                </a:solidFill>
              </a:rPr>
              <a:t>thiazide-type diuretic, such as </a:t>
            </a:r>
            <a:r>
              <a:rPr lang="en-GB" sz="2200" dirty="0" err="1">
                <a:solidFill>
                  <a:srgbClr val="0070C0"/>
                </a:solidFill>
              </a:rPr>
              <a:t>indapamide</a:t>
            </a:r>
            <a:r>
              <a:rPr lang="en-GB" sz="2200" dirty="0">
                <a:solidFill>
                  <a:srgbClr val="0070C0"/>
                </a:solidFill>
              </a:rPr>
              <a:t> or </a:t>
            </a:r>
            <a:r>
              <a:rPr lang="en-GB" sz="2200" dirty="0" err="1">
                <a:solidFill>
                  <a:srgbClr val="0070C0"/>
                </a:solidFill>
              </a:rPr>
              <a:t>chlorthalidone</a:t>
            </a:r>
            <a:r>
              <a:rPr lang="en-GB" sz="2200" dirty="0">
                <a:solidFill>
                  <a:srgbClr val="0070C0"/>
                </a:solidFill>
              </a:rPr>
              <a:t>, or a </a:t>
            </a:r>
            <a:r>
              <a:rPr lang="en-GB" sz="2200" dirty="0" smtClean="0">
                <a:solidFill>
                  <a:srgbClr val="0070C0"/>
                </a:solidFill>
              </a:rPr>
              <a:t>mineralocorticoid receptor </a:t>
            </a:r>
            <a:r>
              <a:rPr lang="en-GB" sz="2200" dirty="0">
                <a:solidFill>
                  <a:srgbClr val="0070C0"/>
                </a:solidFill>
              </a:rPr>
              <a:t>antagonist (MRA), such as spironolactone </a:t>
            </a:r>
            <a:r>
              <a:rPr lang="en-GB" sz="2200" dirty="0" smtClean="0">
                <a:solidFill>
                  <a:srgbClr val="0070C0"/>
                </a:solidFill>
              </a:rPr>
              <a:t>.)</a:t>
            </a:r>
          </a:p>
          <a:p>
            <a:pPr marL="0" indent="0">
              <a:buNone/>
            </a:pPr>
            <a:endParaRPr lang="en-GB" sz="2200" dirty="0" smtClean="0">
              <a:solidFill>
                <a:srgbClr val="0070C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3- masked uncontrolled </a:t>
            </a:r>
            <a:r>
              <a:rPr lang="en-GB" sz="4000" b="1" dirty="0" smtClean="0">
                <a:solidFill>
                  <a:srgbClr val="FF0000"/>
                </a:solidFill>
              </a:rPr>
              <a:t>R-HTN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receiving </a:t>
            </a:r>
            <a:r>
              <a:rPr lang="en-GB" dirty="0">
                <a:solidFill>
                  <a:srgbClr val="FF0000"/>
                </a:solidFill>
              </a:rPr>
              <a:t>four or more </a:t>
            </a:r>
            <a:r>
              <a:rPr lang="en-GB" dirty="0"/>
              <a:t>antihypertensive medications and achieving an </a:t>
            </a:r>
            <a:r>
              <a:rPr lang="en-GB" u="sng" dirty="0"/>
              <a:t>adequate office BP control</a:t>
            </a:r>
            <a:r>
              <a:rPr lang="en-GB" dirty="0"/>
              <a:t>, but with </a:t>
            </a:r>
            <a:r>
              <a:rPr lang="en-GB" u="sng" dirty="0"/>
              <a:t>elevated out-of-office BP </a:t>
            </a:r>
            <a:endParaRPr lang="en-GB" dirty="0"/>
          </a:p>
          <a:p>
            <a:pPr marL="0" indent="0">
              <a:buNone/>
            </a:pPr>
            <a:r>
              <a:rPr lang="en-GB" sz="2300" dirty="0">
                <a:solidFill>
                  <a:srgbClr val="0070C0"/>
                </a:solidFill>
              </a:rPr>
              <a:t>screening of masked uncontrolled HTN should be performed in all patients with </a:t>
            </a:r>
            <a:r>
              <a:rPr lang="en-GB" sz="2300" b="1" dirty="0" smtClean="0">
                <a:solidFill>
                  <a:srgbClr val="0070C0"/>
                </a:solidFill>
              </a:rPr>
              <a:t>controlled R-HTN </a:t>
            </a:r>
            <a:r>
              <a:rPr lang="en-GB" sz="2300" dirty="0" smtClean="0">
                <a:solidFill>
                  <a:srgbClr val="0070C0"/>
                </a:solidFill>
              </a:rPr>
              <a:t>, due </a:t>
            </a:r>
            <a:r>
              <a:rPr lang="en-GB" sz="2300" dirty="0">
                <a:solidFill>
                  <a:srgbClr val="0070C0"/>
                </a:solidFill>
              </a:rPr>
              <a:t>to </a:t>
            </a:r>
            <a:r>
              <a:rPr lang="en-GB" sz="2300" dirty="0">
                <a:solidFill>
                  <a:srgbClr val="FF0000"/>
                </a:solidFill>
              </a:rPr>
              <a:t>higher CV risk </a:t>
            </a:r>
            <a:r>
              <a:rPr lang="en-GB" sz="2300" dirty="0">
                <a:solidFill>
                  <a:srgbClr val="0070C0"/>
                </a:solidFill>
              </a:rPr>
              <a:t>and thus needing a </a:t>
            </a:r>
            <a:r>
              <a:rPr lang="en-GB" sz="2300" dirty="0">
                <a:solidFill>
                  <a:srgbClr val="FF0000"/>
                </a:solidFill>
              </a:rPr>
              <a:t>more aggressive therapeutic strategy  </a:t>
            </a:r>
          </a:p>
        </p:txBody>
      </p:sp>
    </p:spTree>
    <p:extLst>
      <p:ext uri="{BB962C8B-B14F-4D97-AF65-F5344CB8AC3E}">
        <p14:creationId xmlns:p14="http://schemas.microsoft.com/office/powerpoint/2010/main" val="32119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3912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05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371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1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confirmed  </a:t>
            </a:r>
            <a:r>
              <a:rPr lang="en-GB" sz="2400" dirty="0">
                <a:solidFill>
                  <a:srgbClr val="FF0000"/>
                </a:solidFill>
              </a:rPr>
              <a:t>inadequate control of BP </a:t>
            </a:r>
            <a:r>
              <a:rPr lang="en-GB" sz="2400" dirty="0" smtClean="0">
                <a:solidFill>
                  <a:srgbClr val="FF0000"/>
                </a:solidFill>
              </a:rPr>
              <a:t> (by </a:t>
            </a:r>
            <a:r>
              <a:rPr lang="en-GB" sz="2400" dirty="0">
                <a:solidFill>
                  <a:srgbClr val="FF0000"/>
                </a:solidFill>
              </a:rPr>
              <a:t>ABPM </a:t>
            </a:r>
            <a:r>
              <a:rPr lang="en-GB" sz="2400" dirty="0" smtClean="0">
                <a:solidFill>
                  <a:srgbClr val="FF0000"/>
                </a:solidFill>
              </a:rPr>
              <a:t>or HBPM)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18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Pseudo-Resistant Hypertension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Inaccurate Measurement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patient has been seated quietly in a chair with back supported for </a:t>
            </a:r>
            <a:r>
              <a:rPr lang="en-US" dirty="0" smtClean="0">
                <a:solidFill>
                  <a:srgbClr val="FF0000"/>
                </a:solidFill>
              </a:rPr>
              <a:t>five</a:t>
            </a:r>
            <a:r>
              <a:rPr lang="en-US" dirty="0" smtClean="0"/>
              <a:t> minutes.</a:t>
            </a:r>
          </a:p>
          <a:p>
            <a:pPr lvl="2">
              <a:defRPr/>
            </a:pPr>
            <a:r>
              <a:rPr lang="en-GB" dirty="0"/>
              <a:t>cuffs </a:t>
            </a:r>
            <a:r>
              <a:rPr lang="en-GB" dirty="0" smtClean="0"/>
              <a:t>are </a:t>
            </a:r>
            <a:r>
              <a:rPr lang="en-GB" dirty="0"/>
              <a:t>too small relative to the arm circumference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White coat </a:t>
            </a:r>
            <a:r>
              <a:rPr lang="en-US" dirty="0" smtClean="0"/>
              <a:t>effect.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GB" dirty="0" smtClean="0"/>
              <a:t>Marked </a:t>
            </a:r>
            <a:r>
              <a:rPr lang="en-GB" dirty="0"/>
              <a:t>brachial artery </a:t>
            </a:r>
            <a:r>
              <a:rPr lang="en-GB" dirty="0" smtClean="0"/>
              <a:t>calcification</a:t>
            </a:r>
          </a:p>
          <a:p>
            <a:pPr marL="457200" lvl="1" indent="0">
              <a:buNone/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/>
              <a:t>I</a:t>
            </a:r>
            <a:r>
              <a:rPr lang="en-US" dirty="0" err="1" smtClean="0"/>
              <a:t>nadequate</a:t>
            </a:r>
            <a:r>
              <a:rPr lang="en-US" dirty="0" smtClean="0"/>
              <a:t> </a:t>
            </a:r>
            <a:r>
              <a:rPr lang="en-US" dirty="0"/>
              <a:t>treatment regimen</a:t>
            </a:r>
            <a:r>
              <a:rPr lang="en-US" dirty="0" smtClean="0"/>
              <a:t>.</a:t>
            </a:r>
          </a:p>
          <a:p>
            <a:pPr lvl="1"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Poor adherence to antihypertensive therapy.: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medications.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Frequent changes</a:t>
            </a:r>
            <a:r>
              <a:rPr lang="en-US" dirty="0" smtClean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Side effects.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Cost !!!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05451" cy="195738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72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/>
              <a:t>Pathophysiology of Resistant </a:t>
            </a:r>
            <a:r>
              <a:rPr lang="en-GB" sz="3600" b="1" dirty="0" smtClean="0"/>
              <a:t>Hypertension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10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b="1" dirty="0" smtClean="0"/>
              <a:t>R-HTN </a:t>
            </a:r>
            <a:r>
              <a:rPr lang="en-GB" sz="1800" b="1" dirty="0"/>
              <a:t>is broadly </a:t>
            </a:r>
            <a:r>
              <a:rPr lang="en-GB" sz="1800" b="1" dirty="0" smtClean="0"/>
              <a:t>attributed to </a:t>
            </a:r>
            <a:r>
              <a:rPr lang="en-GB" sz="1800" b="1" dirty="0"/>
              <a:t>two underlying processes: </a:t>
            </a:r>
            <a:endParaRPr lang="en-GB" sz="1800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renin-angiotensin-aldosterone </a:t>
            </a:r>
            <a:r>
              <a:rPr lang="en-GB" b="1" dirty="0">
                <a:solidFill>
                  <a:srgbClr val="FF0000"/>
                </a:solidFill>
              </a:rPr>
              <a:t>system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endothelial dysfunction, sympathetic </a:t>
            </a:r>
            <a:r>
              <a:rPr lang="en-GB" sz="2000" dirty="0" smtClean="0"/>
              <a:t>activation and </a:t>
            </a:r>
            <a:r>
              <a:rPr lang="en-GB" sz="2000" dirty="0"/>
              <a:t>oxidative </a:t>
            </a:r>
            <a:r>
              <a:rPr lang="en-GB" sz="2000" dirty="0" smtClean="0"/>
              <a:t>stress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dirty="0"/>
              <a:t>inflammation, </a:t>
            </a:r>
            <a:r>
              <a:rPr lang="en-GB" sz="2000" dirty="0" smtClean="0"/>
              <a:t>calcification and fibrosis</a:t>
            </a:r>
          </a:p>
          <a:p>
            <a:pPr marL="0" indent="0">
              <a:buNone/>
            </a:pPr>
            <a:r>
              <a:rPr lang="en-GB" sz="2000" dirty="0"/>
              <a:t>in R-HTN due to several </a:t>
            </a:r>
            <a:r>
              <a:rPr lang="en-GB" sz="2000" dirty="0" smtClean="0">
                <a:solidFill>
                  <a:srgbClr val="FF0000"/>
                </a:solidFill>
              </a:rPr>
              <a:t>non-genomic  pro-inflammatory </a:t>
            </a:r>
            <a:r>
              <a:rPr lang="en-GB" sz="2000" dirty="0">
                <a:solidFill>
                  <a:srgbClr val="FF0000"/>
                </a:solidFill>
              </a:rPr>
              <a:t>effects </a:t>
            </a:r>
            <a:r>
              <a:rPr lang="en-GB" sz="2000" dirty="0"/>
              <a:t>that can maintain a </a:t>
            </a:r>
            <a:r>
              <a:rPr lang="en-GB" sz="2000" dirty="0">
                <a:solidFill>
                  <a:srgbClr val="FF0000"/>
                </a:solidFill>
              </a:rPr>
              <a:t>pharmacologically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resistant</a:t>
            </a:r>
            <a:r>
              <a:rPr lang="en-GB" sz="2000" dirty="0"/>
              <a:t> </a:t>
            </a:r>
            <a:r>
              <a:rPr lang="en-GB" sz="2000" dirty="0" smtClean="0"/>
              <a:t>state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Sympathetic nervous </a:t>
            </a:r>
            <a:r>
              <a:rPr lang="en-GB" b="1" dirty="0">
                <a:solidFill>
                  <a:srgbClr val="FF0000"/>
                </a:solidFill>
              </a:rPr>
              <a:t>system </a:t>
            </a:r>
            <a:r>
              <a:rPr lang="en-GB" b="1" dirty="0" smtClean="0">
                <a:solidFill>
                  <a:srgbClr val="FF0000"/>
                </a:solidFill>
              </a:rPr>
              <a:t>activation</a:t>
            </a:r>
          </a:p>
          <a:p>
            <a:r>
              <a:rPr lang="en-GB" sz="2000" dirty="0"/>
              <a:t>impaired parasympathetic tone and </a:t>
            </a:r>
            <a:r>
              <a:rPr lang="en-GB" sz="2000" dirty="0" smtClean="0"/>
              <a:t>increased sympathetic activation 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dirty="0"/>
              <a:t>early stages of HTN </a:t>
            </a:r>
            <a:r>
              <a:rPr lang="en-GB" sz="2000" dirty="0" smtClean="0"/>
              <a:t>+ development </a:t>
            </a:r>
            <a:r>
              <a:rPr lang="en-GB" sz="2000" dirty="0"/>
              <a:t>of </a:t>
            </a:r>
            <a:r>
              <a:rPr lang="en-GB" sz="2000" dirty="0" smtClean="0"/>
              <a:t>target organ damage.</a:t>
            </a:r>
            <a:endParaRPr lang="en-GB" sz="2000" dirty="0"/>
          </a:p>
          <a:p>
            <a:r>
              <a:rPr lang="en-GB" sz="2000" dirty="0"/>
              <a:t>mechanisms </a:t>
            </a:r>
            <a:r>
              <a:rPr lang="en-GB" sz="2000" dirty="0" smtClean="0"/>
              <a:t>of sympathetic </a:t>
            </a:r>
            <a:r>
              <a:rPr lang="en-GB" sz="2000" dirty="0"/>
              <a:t>activation </a:t>
            </a:r>
            <a:r>
              <a:rPr lang="en-GB" sz="2000" dirty="0" smtClean="0">
                <a:sym typeface="Wingdings" panose="05000000000000000000" pitchFamily="2" charset="2"/>
              </a:rPr>
              <a:t></a:t>
            </a:r>
            <a:r>
              <a:rPr lang="en-GB" sz="1900" dirty="0" smtClean="0"/>
              <a:t>cardiopulmonary </a:t>
            </a:r>
            <a:r>
              <a:rPr lang="en-GB" sz="1900" dirty="0"/>
              <a:t>reflex dysfunction, chemoreceptor stimulation, </a:t>
            </a:r>
            <a:r>
              <a:rPr lang="en-GB" sz="1900" dirty="0" err="1" smtClean="0"/>
              <a:t>baroreflex</a:t>
            </a:r>
            <a:r>
              <a:rPr lang="en-GB" sz="1900" dirty="0" smtClean="0"/>
              <a:t>  dysfunction</a:t>
            </a:r>
            <a:r>
              <a:rPr lang="en-GB" sz="1900" dirty="0"/>
              <a:t>, central factors, insulin and </a:t>
            </a:r>
            <a:r>
              <a:rPr lang="en-GB" sz="1900" dirty="0" smtClean="0"/>
              <a:t>leptin</a:t>
            </a:r>
            <a:r>
              <a:rPr lang="en-GB" sz="1900" dirty="0" smtClean="0">
                <a:sym typeface="Wingdings" panose="05000000000000000000" pitchFamily="2" charset="2"/>
              </a:rPr>
              <a:t> </a:t>
            </a:r>
            <a:r>
              <a:rPr lang="en-GB" sz="2000" dirty="0" smtClean="0"/>
              <a:t>vascular </a:t>
            </a:r>
            <a:r>
              <a:rPr lang="en-GB" sz="2000" dirty="0" err="1" smtClean="0"/>
              <a:t>remodeling</a:t>
            </a:r>
            <a:r>
              <a:rPr lang="en-GB" sz="2000" dirty="0" smtClean="0"/>
              <a:t> + endothelial </a:t>
            </a:r>
            <a:r>
              <a:rPr lang="en-GB" sz="2000" dirty="0"/>
              <a:t>dysfunction </a:t>
            </a:r>
            <a:r>
              <a:rPr lang="en-GB" sz="2000" dirty="0" smtClean="0"/>
              <a:t>+ arterial </a:t>
            </a:r>
            <a:r>
              <a:rPr lang="en-GB" sz="2000" dirty="0"/>
              <a:t>stiffness in hypertensive state</a:t>
            </a:r>
            <a:endParaRPr lang="en-GB" sz="1900" dirty="0" smtClean="0"/>
          </a:p>
          <a:p>
            <a:r>
              <a:rPr lang="en-GB" sz="2000" dirty="0"/>
              <a:t>in patients with </a:t>
            </a:r>
            <a:r>
              <a:rPr lang="en-GB" sz="2000" dirty="0" smtClean="0"/>
              <a:t>R-HTN</a:t>
            </a:r>
            <a:r>
              <a:rPr lang="en-GB" sz="2000" dirty="0" smtClean="0">
                <a:sym typeface="Wingdings" panose="05000000000000000000" pitchFamily="2" charset="2"/>
              </a:rPr>
              <a:t> </a:t>
            </a:r>
            <a:r>
              <a:rPr lang="en-GB" sz="2000" dirty="0"/>
              <a:t>significant </a:t>
            </a:r>
            <a:r>
              <a:rPr lang="en-GB" sz="2000" dirty="0" smtClean="0"/>
              <a:t> activation </a:t>
            </a:r>
            <a:r>
              <a:rPr lang="en-GB" sz="2000" dirty="0"/>
              <a:t>of renal sympathetic </a:t>
            </a:r>
            <a:r>
              <a:rPr lang="en-GB" sz="2000" dirty="0" smtClean="0"/>
              <a:t>system</a:t>
            </a:r>
          </a:p>
          <a:p>
            <a:r>
              <a:rPr lang="en-GB" sz="2000" dirty="0"/>
              <a:t>sympathetic activation is more pronounced in patients with </a:t>
            </a:r>
            <a:r>
              <a:rPr lang="en-GB" sz="2000" dirty="0" smtClean="0"/>
              <a:t>R-HTN</a:t>
            </a:r>
          </a:p>
          <a:p>
            <a:endParaRPr lang="en-GB" sz="2000" dirty="0"/>
          </a:p>
          <a:p>
            <a:r>
              <a:rPr lang="en-GB" sz="2800" b="1" dirty="0">
                <a:solidFill>
                  <a:srgbClr val="FF0000"/>
                </a:solidFill>
              </a:rPr>
              <a:t>Role of </a:t>
            </a:r>
            <a:r>
              <a:rPr lang="en-GB" sz="2800" b="1" dirty="0" smtClean="0">
                <a:solidFill>
                  <a:srgbClr val="FF0000"/>
                </a:solidFill>
              </a:rPr>
              <a:t>Genetics: ?</a:t>
            </a:r>
          </a:p>
          <a:p>
            <a:r>
              <a:rPr lang="en-GB" sz="2100" dirty="0"/>
              <a:t>it is probably caused by both </a:t>
            </a:r>
            <a:r>
              <a:rPr lang="en-GB" sz="2100" dirty="0" smtClean="0"/>
              <a:t>common and </a:t>
            </a:r>
            <a:r>
              <a:rPr lang="en-GB" sz="2100" dirty="0"/>
              <a:t>rare gene variants</a:t>
            </a:r>
            <a:r>
              <a:rPr lang="en-GB" sz="2100" dirty="0" smtClean="0"/>
              <a:t>.</a:t>
            </a:r>
            <a:endParaRPr lang="en-GB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2800" b="1" dirty="0" smtClean="0"/>
              <a:t>Incidence of R-HTN  &amp;  </a:t>
            </a:r>
            <a:r>
              <a:rPr lang="en-US" altLang="en-US" sz="2800" b="1" dirty="0" err="1" smtClean="0"/>
              <a:t>rfR</a:t>
            </a:r>
            <a:r>
              <a:rPr lang="en-US" altLang="en-US" sz="2800" b="1" dirty="0" smtClean="0"/>
              <a:t>-HTN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true </a:t>
            </a:r>
            <a:r>
              <a:rPr lang="en-GB" dirty="0" smtClean="0"/>
              <a:t>prevalence   of R-HTN  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 is </a:t>
            </a:r>
            <a:r>
              <a:rPr lang="en-GB" dirty="0"/>
              <a:t>likely to be </a:t>
            </a:r>
            <a:r>
              <a:rPr lang="en-GB" sz="4400" b="1" dirty="0">
                <a:solidFill>
                  <a:srgbClr val="FF0000"/>
                </a:solidFill>
              </a:rPr>
              <a:t>&lt;10% </a:t>
            </a:r>
            <a:r>
              <a:rPr lang="en-GB" dirty="0"/>
              <a:t>of treated patients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The prevalence of   </a:t>
            </a:r>
            <a:r>
              <a:rPr lang="en-GB" sz="4000" b="1" dirty="0" err="1" smtClean="0"/>
              <a:t>rfR</a:t>
            </a:r>
            <a:r>
              <a:rPr lang="en-GB" sz="4000" b="1" dirty="0" smtClean="0"/>
              <a:t>-HTN</a:t>
            </a:r>
            <a:r>
              <a:rPr lang="en-GB" b="1" dirty="0" smtClean="0"/>
              <a:t>: </a:t>
            </a:r>
            <a:endParaRPr lang="en-GB" b="1" dirty="0"/>
          </a:p>
          <a:p>
            <a:r>
              <a:rPr lang="en-GB" dirty="0" smtClean="0"/>
              <a:t>Spanish Registry ( 70,997 treated patients)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R-HTN (</a:t>
            </a:r>
            <a:r>
              <a:rPr lang="en-GB" sz="3600" b="1" dirty="0" smtClean="0">
                <a:solidFill>
                  <a:srgbClr val="FF0000"/>
                </a:solidFill>
              </a:rPr>
              <a:t>16.9%</a:t>
            </a:r>
            <a:r>
              <a:rPr lang="en-GB" dirty="0" smtClean="0"/>
              <a:t>) and </a:t>
            </a:r>
            <a:r>
              <a:rPr lang="en-GB" dirty="0" err="1" smtClean="0"/>
              <a:t>rfR</a:t>
            </a:r>
            <a:r>
              <a:rPr lang="en-GB" dirty="0" smtClean="0"/>
              <a:t>-HTN </a:t>
            </a:r>
            <a:r>
              <a:rPr lang="en-GB" dirty="0"/>
              <a:t>(</a:t>
            </a:r>
            <a:r>
              <a:rPr lang="en-GB" sz="3600" b="1" dirty="0">
                <a:solidFill>
                  <a:srgbClr val="FF0000"/>
                </a:solidFill>
              </a:rPr>
              <a:t>7.9%</a:t>
            </a:r>
            <a:r>
              <a:rPr lang="en-GB" sz="3600" b="1" dirty="0"/>
              <a:t> </a:t>
            </a:r>
            <a:r>
              <a:rPr lang="en-GB" dirty="0"/>
              <a:t>of R-HTN and </a:t>
            </a:r>
            <a:r>
              <a:rPr lang="en-GB" dirty="0" smtClean="0"/>
              <a:t>   </a:t>
            </a:r>
            <a:r>
              <a:rPr lang="en-GB" sz="5100" b="1" dirty="0" smtClean="0">
                <a:solidFill>
                  <a:srgbClr val="FF0000"/>
                </a:solidFill>
              </a:rPr>
              <a:t>1.4% 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of </a:t>
            </a:r>
            <a:r>
              <a:rPr lang="en-GB" dirty="0"/>
              <a:t>the entire treated group) </a:t>
            </a:r>
          </a:p>
          <a:p>
            <a:r>
              <a:rPr lang="en-GB" dirty="0"/>
              <a:t>in the REGARD  Study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 err="1"/>
              <a:t>rfR</a:t>
            </a:r>
            <a:r>
              <a:rPr lang="en-GB" dirty="0"/>
              <a:t>-HTN  = </a:t>
            </a:r>
            <a:r>
              <a:rPr lang="en-GB" sz="5100" b="1" dirty="0">
                <a:solidFill>
                  <a:srgbClr val="FF0000"/>
                </a:solidFill>
              </a:rPr>
              <a:t>0.5%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/>
              <a:t>Compared with R-HTN, patients with </a:t>
            </a:r>
            <a:r>
              <a:rPr lang="en-GB" b="1" dirty="0" err="1"/>
              <a:t>rfR</a:t>
            </a:r>
            <a:r>
              <a:rPr lang="en-GB" b="1" dirty="0"/>
              <a:t>-HTN were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younger</a:t>
            </a:r>
            <a:r>
              <a:rPr lang="en-GB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had a </a:t>
            </a:r>
            <a:r>
              <a:rPr lang="en-GB" dirty="0">
                <a:solidFill>
                  <a:srgbClr val="FF0000"/>
                </a:solidFill>
              </a:rPr>
              <a:t>longer</a:t>
            </a:r>
            <a:r>
              <a:rPr lang="en-GB" dirty="0"/>
              <a:t> duration of HTN,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higher prevalence of </a:t>
            </a:r>
            <a:r>
              <a:rPr lang="en-GB" dirty="0">
                <a:solidFill>
                  <a:srgbClr val="FF0000"/>
                </a:solidFill>
              </a:rPr>
              <a:t>obesity</a:t>
            </a:r>
            <a:r>
              <a:rPr lang="en-GB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diabetes</a:t>
            </a:r>
            <a:r>
              <a:rPr lang="en-GB" dirty="0"/>
              <a:t> mellitus,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FF0000"/>
                </a:solidFill>
              </a:rPr>
              <a:t>dyslipidemia</a:t>
            </a:r>
            <a:r>
              <a:rPr lang="en-GB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chronic </a:t>
            </a:r>
            <a:r>
              <a:rPr lang="en-GB" dirty="0">
                <a:solidFill>
                  <a:srgbClr val="FF0000"/>
                </a:solidFill>
              </a:rPr>
              <a:t>kidney</a:t>
            </a:r>
            <a:r>
              <a:rPr lang="en-GB" dirty="0"/>
              <a:t> disease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target </a:t>
            </a:r>
            <a:r>
              <a:rPr lang="en-GB" dirty="0">
                <a:solidFill>
                  <a:srgbClr val="FF0000"/>
                </a:solidFill>
              </a:rPr>
              <a:t>organ</a:t>
            </a:r>
            <a:r>
              <a:rPr lang="en-GB" dirty="0"/>
              <a:t> damage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previous history of </a:t>
            </a:r>
            <a:r>
              <a:rPr lang="en-GB" dirty="0">
                <a:solidFill>
                  <a:srgbClr val="FF0000"/>
                </a:solidFill>
              </a:rPr>
              <a:t>CV events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Clinical Implications of </a:t>
            </a:r>
            <a:br>
              <a:rPr lang="en-US" dirty="0" smtClean="0"/>
            </a:br>
            <a:r>
              <a:rPr lang="en-US" dirty="0" smtClean="0"/>
              <a:t>R-HTN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Higher incidence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Cardiovascular</a:t>
            </a:r>
            <a:r>
              <a:rPr lang="en-US" altLang="en-US" dirty="0" smtClean="0"/>
              <a:t> events, particularly stroke</a:t>
            </a:r>
          </a:p>
          <a:p>
            <a:pPr lvl="2" eaLnBrk="1" hangingPunct="1"/>
            <a:r>
              <a:rPr lang="en-US" altLang="en-US" dirty="0" smtClean="0"/>
              <a:t>More LVH, carotid intimal thickening</a:t>
            </a:r>
          </a:p>
          <a:p>
            <a:pPr lvl="1" eaLnBrk="1" hangingPunct="1"/>
            <a:r>
              <a:rPr lang="en-US" altLang="en-US" dirty="0" smtClean="0"/>
              <a:t>Progressive </a:t>
            </a:r>
            <a:r>
              <a:rPr lang="en-US" altLang="en-US" dirty="0" smtClean="0">
                <a:solidFill>
                  <a:srgbClr val="FF0000"/>
                </a:solidFill>
              </a:rPr>
              <a:t>kidney</a:t>
            </a:r>
            <a:r>
              <a:rPr lang="en-US" altLang="en-US" dirty="0" smtClean="0"/>
              <a:t> disease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CHF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Death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4EF675E-67E1-4A16-9F40-71E03A1421E6}"/>
  <p:tag name="GENSWF_ADVANCE_TIME" val="19.1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12525</TotalTime>
  <Words>2525</Words>
  <Application>Microsoft Office PowerPoint</Application>
  <PresentationFormat>On-screen Show (4:3)</PresentationFormat>
  <Paragraphs>386</Paragraphs>
  <Slides>51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2  Hamid</vt:lpstr>
      <vt:lpstr>Arial</vt:lpstr>
      <vt:lpstr>Calibri</vt:lpstr>
      <vt:lpstr>新細明體</vt:lpstr>
      <vt:lpstr>Tahoma</vt:lpstr>
      <vt:lpstr>Wingdings</vt:lpstr>
      <vt:lpstr>Office Theme</vt:lpstr>
      <vt:lpstr>Resistant Hypertension: Definition, Prevalence and Clinical Implications</vt:lpstr>
      <vt:lpstr>Definitions</vt:lpstr>
      <vt:lpstr>Definitions</vt:lpstr>
      <vt:lpstr>Definitions</vt:lpstr>
      <vt:lpstr>Resistant Hypertension-Associated Phenotypes</vt:lpstr>
      <vt:lpstr>confirmed  inadequate control of BP  (by ABPM or HBPM)</vt:lpstr>
      <vt:lpstr>Pathophysiology of Resistant Hypertension</vt:lpstr>
      <vt:lpstr>Incidence of R-HTN  &amp;  rfR-HTN</vt:lpstr>
      <vt:lpstr>Clinical Implications of  R-HTN</vt:lpstr>
      <vt:lpstr>Cardiovascular Risk in Resistant HTN</vt:lpstr>
      <vt:lpstr>PowerPoint Presentation</vt:lpstr>
      <vt:lpstr>PowerPoint Presentation</vt:lpstr>
      <vt:lpstr>PowerPoint Presentation</vt:lpstr>
      <vt:lpstr>Diagnostic approach to resistant hypertension</vt:lpstr>
      <vt:lpstr>PowerPoint Presentation</vt:lpstr>
      <vt:lpstr>Lifestyle factors.</vt:lpstr>
      <vt:lpstr>Drug-related causes of  Resistant Hypertension</vt:lpstr>
      <vt:lpstr>Secondary causes of  Resistant Hypertension</vt:lpstr>
      <vt:lpstr>PowerPoint Presentation</vt:lpstr>
      <vt:lpstr>Therapeutic Approach of  Resistant Hypertension</vt:lpstr>
      <vt:lpstr>PowerPoint Presentation</vt:lpstr>
      <vt:lpstr>PowerPoint Presentation</vt:lpstr>
      <vt:lpstr>Pharmacological Strategies</vt:lpstr>
      <vt:lpstr>Treatment of resistant hypertension</vt:lpstr>
      <vt:lpstr>Treatment of resistant hypertension</vt:lpstr>
      <vt:lpstr>Treatment of resistant hypertension</vt:lpstr>
      <vt:lpstr>Device-based  hypertension treatment</vt:lpstr>
      <vt:lpstr>Renal denervation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Carotid baroreceptor stimulation:   1- pacemaker = (Rheos and BAROSTIM NEO systems)   2- stent: (MobiusHD).</vt:lpstr>
      <vt:lpstr>PowerPoint Presentation</vt:lpstr>
      <vt:lpstr>PowerPoint Presentation</vt:lpstr>
      <vt:lpstr>Creation of an arterio-venous fistula</vt:lpstr>
      <vt:lpstr>ROX Coupler Device</vt:lpstr>
      <vt:lpstr>Other devices</vt:lpstr>
      <vt:lpstr>Looking into the Future</vt:lpstr>
      <vt:lpstr>PowerPoint Presentation</vt:lpstr>
      <vt:lpstr>TAKE HOME MASSAGE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Resistant Hypertension: Definition, Prevalence and Clinical Implications</dc:title>
  <dc:creator>lkjjkljkoj</dc:creator>
  <cp:lastModifiedBy>Taban-Home</cp:lastModifiedBy>
  <cp:revision>67</cp:revision>
  <dcterms:created xsi:type="dcterms:W3CDTF">2006-08-16T00:00:00Z</dcterms:created>
  <dcterms:modified xsi:type="dcterms:W3CDTF">2023-02-03T18:07:55Z</dcterms:modified>
</cp:coreProperties>
</file>